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5" r:id="rId2"/>
    <p:sldId id="258" r:id="rId3"/>
    <p:sldId id="286" r:id="rId4"/>
    <p:sldId id="260" r:id="rId5"/>
    <p:sldId id="261" r:id="rId6"/>
    <p:sldId id="262" r:id="rId7"/>
    <p:sldId id="263" r:id="rId8"/>
    <p:sldId id="264" r:id="rId9"/>
    <p:sldId id="287" r:id="rId10"/>
    <p:sldId id="280" r:id="rId11"/>
    <p:sldId id="281" r:id="rId12"/>
    <p:sldId id="283" r:id="rId13"/>
    <p:sldId id="290" r:id="rId14"/>
    <p:sldId id="291" r:id="rId15"/>
    <p:sldId id="292" r:id="rId16"/>
    <p:sldId id="289" r:id="rId17"/>
    <p:sldId id="293" r:id="rId18"/>
    <p:sldId id="270" r:id="rId19"/>
    <p:sldId id="273" r:id="rId20"/>
    <p:sldId id="294" r:id="rId21"/>
    <p:sldId id="295" r:id="rId22"/>
    <p:sldId id="29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876EE-17DD-4091-B472-CEAE7872FEBD}" type="datetimeFigureOut">
              <a:rPr lang="ru-RU" smtClean="0"/>
              <a:t>19.09.2025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D499A-B31F-48AD-ADAE-DE48BB8DE7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50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D499A-B31F-48AD-ADAE-DE48BB8DE7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8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89BF-9977-454D-9AFB-1E39E98736C5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62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A175-F538-47C7-B1B9-0BF55CD1A690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87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782E-E4F7-48FC-BF3B-C3F824E2CD4C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91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0C807-B301-45CF-BAA4-C2FBF600C473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5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DEF4-4470-4940-AB95-CAE37DD1C8B0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6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66A5F-2BE7-4F3F-AD16-8CA2AB99DD1F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67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1A18-1EA5-4993-988D-173F6D2A5B9F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5D68-D6CD-412C-8534-0B6182CC1FFF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22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3703-09FD-4882-AB05-8451CBB3C8D8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06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A6F7-6C06-469B-8B3C-B5BC99B9A787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29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3194-EE40-4509-AB1E-98380B33BBFC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43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59E6-7586-4116-9E89-0B10C26880F2}" type="datetime1">
              <a:rPr lang="ru-RU" smtClean="0"/>
              <a:t>20.09.2025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4A9E-AFEB-4B4C-9C67-1E9D0CF34D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8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xyfotos.r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66417" y="451321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>
                <a:latin typeface="+mn-lt"/>
              </a:rPr>
              <a:t>Ə</a:t>
            </a:r>
            <a:r>
              <a:rPr lang="ru-RU" altLang="ru-RU" sz="2000" b="1" dirty="0">
                <a:latin typeface="+mn-lt"/>
              </a:rPr>
              <a:t>л-Фараби </a:t>
            </a:r>
            <a:r>
              <a:rPr lang="ru-RU" altLang="ru-RU" sz="2000" b="1" dirty="0" err="1">
                <a:latin typeface="+mn-lt"/>
              </a:rPr>
              <a:t>атындағы</a:t>
            </a:r>
            <a:r>
              <a:rPr lang="ru-RU" altLang="ru-RU" sz="2000" b="1" dirty="0">
                <a:latin typeface="+mn-lt"/>
              </a:rPr>
              <a:t> </a:t>
            </a:r>
            <a:r>
              <a:rPr lang="ru-RU" altLang="ru-RU" sz="2000" b="1" dirty="0" err="1">
                <a:latin typeface="+mn-lt"/>
              </a:rPr>
              <a:t>Қазақ</a:t>
            </a:r>
            <a:r>
              <a:rPr lang="ru-RU" altLang="ru-RU" sz="2000" b="1" dirty="0">
                <a:latin typeface="+mn-lt"/>
              </a:rPr>
              <a:t> </a:t>
            </a:r>
            <a:r>
              <a:rPr lang="ru-RU" altLang="ru-RU" sz="2000" b="1" dirty="0" err="1">
                <a:latin typeface="+mn-lt"/>
              </a:rPr>
              <a:t>Ұлттық</a:t>
            </a:r>
            <a:r>
              <a:rPr lang="ru-RU" altLang="ru-RU" sz="2000" b="1" dirty="0">
                <a:latin typeface="+mn-lt"/>
              </a:rPr>
              <a:t> </a:t>
            </a:r>
            <a:r>
              <a:rPr lang="ru-RU" altLang="ru-RU" sz="2000" b="1" dirty="0" err="1">
                <a:latin typeface="+mn-lt"/>
              </a:rPr>
              <a:t>Университеті</a:t>
            </a:r>
            <a:endParaRPr lang="ru-RU" altLang="ru-RU" sz="2000" b="1" dirty="0">
              <a:latin typeface="+mn-lt"/>
            </a:endParaRPr>
          </a:p>
          <a:p>
            <a:pPr algn="ctr" eaLnBrk="1" hangingPunct="1"/>
            <a:r>
              <a:rPr lang="ru-RU" altLang="ru-RU" sz="2000" b="1" dirty="0">
                <a:latin typeface="+mn-lt"/>
              </a:rPr>
              <a:t>Химия </a:t>
            </a:r>
            <a:r>
              <a:rPr lang="ru-RU" altLang="ru-RU" sz="2000" b="1" dirty="0" err="1">
                <a:latin typeface="+mn-lt"/>
              </a:rPr>
              <a:t>жəне</a:t>
            </a:r>
            <a:r>
              <a:rPr lang="ru-RU" altLang="ru-RU" sz="2000" b="1" dirty="0">
                <a:latin typeface="+mn-lt"/>
              </a:rPr>
              <a:t> </a:t>
            </a:r>
            <a:r>
              <a:rPr lang="ru-RU" altLang="ru-RU" sz="2000" b="1" dirty="0" err="1">
                <a:latin typeface="+mn-lt"/>
              </a:rPr>
              <a:t>химиялық</a:t>
            </a:r>
            <a:r>
              <a:rPr lang="ru-RU" altLang="ru-RU" sz="2000" b="1" dirty="0">
                <a:latin typeface="+mn-lt"/>
              </a:rPr>
              <a:t> технология </a:t>
            </a:r>
            <a:r>
              <a:rPr lang="ru-RU" altLang="ru-RU" sz="2000" b="1" dirty="0" err="1">
                <a:latin typeface="+mn-lt"/>
              </a:rPr>
              <a:t>факультеті</a:t>
            </a:r>
            <a:endParaRPr lang="ru-RU" altLang="ru-RU" sz="2000" dirty="0">
              <a:latin typeface="+mn-lt"/>
            </a:endParaRPr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1191751" y="2652706"/>
            <a:ext cx="9607429" cy="1395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kk-KZ" sz="2400" b="1" dirty="0">
                <a:solidFill>
                  <a:srgbClr val="FF0000"/>
                </a:solidFill>
                <a:latin typeface="+mn-lt"/>
              </a:rPr>
              <a:t>Биохимияға кіріспе. Ақуыздар: маңызы, жалпы қасиеттері,</a:t>
            </a:r>
          </a:p>
          <a:p>
            <a:pPr algn="ctr">
              <a:spcAft>
                <a:spcPct val="0"/>
              </a:spcAft>
            </a:pPr>
            <a:r>
              <a:rPr lang="kk-KZ" sz="2400" b="1" dirty="0">
                <a:solidFill>
                  <a:srgbClr val="FF0000"/>
                </a:solidFill>
                <a:latin typeface="+mn-lt"/>
              </a:rPr>
              <a:t> реттік деңгейлері, жіктелуі</a:t>
            </a:r>
            <a:endParaRPr lang="ru-RU" altLang="ru-RU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1940" y="1913213"/>
            <a:ext cx="2330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cs typeface="Times New Roman" panose="02020603050405020304" pitchFamily="18" charset="0"/>
              </a:rPr>
              <a:t>ДӘРІС  №1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4436" y="4387501"/>
            <a:ext cx="8673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Дәріс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оқыған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х.ғ.к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., доцент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м.а.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Берғанаева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Гүлзат</a:t>
            </a:r>
            <a:r>
              <a:rPr lang="ru-RU" alt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Ерғазықызы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9E6422-0E5B-9DDF-0EF2-BE97C5444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413" y="139037"/>
            <a:ext cx="1637007" cy="18047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75D4F1-1854-EA5A-0367-41FBA1E93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640" y="285911"/>
            <a:ext cx="1719221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4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323" y="597586"/>
            <a:ext cx="5850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ТИТИН</a:t>
            </a:r>
            <a:r>
              <a:rPr lang="ru-RU" sz="2800" dirty="0"/>
              <a:t>  -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жолақты</a:t>
            </a:r>
            <a:r>
              <a:rPr lang="ru-RU" sz="2800" dirty="0"/>
              <a:t> </a:t>
            </a:r>
            <a:r>
              <a:rPr lang="ru-RU" sz="2800" dirty="0" err="1"/>
              <a:t>бұлшық-еттердің</a:t>
            </a:r>
            <a:r>
              <a:rPr lang="ru-RU" sz="2800" dirty="0"/>
              <a:t> </a:t>
            </a:r>
            <a:r>
              <a:rPr lang="ru-RU" sz="2800" dirty="0" err="1"/>
              <a:t>үлкен</a:t>
            </a:r>
            <a:r>
              <a:rPr lang="ru-RU" sz="2800" dirty="0"/>
              <a:t> </a:t>
            </a:r>
            <a:r>
              <a:rPr lang="ru-RU" sz="2800" dirty="0" err="1"/>
              <a:t>ақуызы</a:t>
            </a:r>
            <a:r>
              <a:rPr lang="ru-RU" sz="2800" dirty="0"/>
              <a:t>!!!</a:t>
            </a:r>
          </a:p>
          <a:p>
            <a:endParaRPr lang="ru-RU" sz="2800" dirty="0"/>
          </a:p>
          <a:p>
            <a:r>
              <a:rPr lang="kk-KZ" sz="2800" dirty="0">
                <a:solidFill>
                  <a:schemeClr val="accent5">
                    <a:lumMod val="75000"/>
                  </a:schemeClr>
                </a:solidFill>
              </a:rPr>
              <a:t>Құрамы: </a:t>
            </a:r>
            <a:r>
              <a:rPr lang="ru-RU" sz="2800" dirty="0"/>
              <a:t>38 138 АҚ</a:t>
            </a:r>
          </a:p>
          <a:p>
            <a:endParaRPr lang="ru-RU" sz="2800" dirty="0"/>
          </a:p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Мм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= </a:t>
            </a:r>
            <a:r>
              <a:rPr lang="ru-RU" sz="2800" dirty="0"/>
              <a:t>2,993,442,763 </a:t>
            </a:r>
            <a:endParaRPr lang="en-US" sz="2800" dirty="0"/>
          </a:p>
          <a:p>
            <a:endParaRPr lang="kk-KZ" sz="2800" dirty="0"/>
          </a:p>
          <a:p>
            <a:r>
              <a:rPr lang="kk-KZ" sz="2800" dirty="0">
                <a:solidFill>
                  <a:schemeClr val="accent5">
                    <a:lumMod val="75000"/>
                  </a:schemeClr>
                </a:solidFill>
              </a:rPr>
              <a:t>ИЭН </a:t>
            </a:r>
            <a:r>
              <a:rPr lang="ru-RU" sz="2800" dirty="0"/>
              <a:t>= 6,01</a:t>
            </a:r>
          </a:p>
          <a:p>
            <a:endParaRPr lang="ru-RU" sz="2800" dirty="0"/>
          </a:p>
          <a:p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Эмпирикалық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химиялық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5">
                    <a:lumMod val="75000"/>
                  </a:schemeClr>
                </a:solidFill>
              </a:rPr>
              <a:t>формуласы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2800" dirty="0"/>
              <a:t>C</a:t>
            </a:r>
            <a:r>
              <a:rPr lang="en-US" sz="2800" baseline="-25000" dirty="0"/>
              <a:t>132983</a:t>
            </a:r>
            <a:r>
              <a:rPr lang="en-US" sz="2800" dirty="0"/>
              <a:t>H</a:t>
            </a:r>
            <a:r>
              <a:rPr lang="en-US" sz="2800" baseline="-25000" dirty="0"/>
              <a:t>211861</a:t>
            </a:r>
            <a:r>
              <a:rPr lang="en-US" sz="2800" dirty="0"/>
              <a:t>N</a:t>
            </a:r>
            <a:r>
              <a:rPr lang="en-US" sz="2800" baseline="-25000" dirty="0"/>
              <a:t>36149</a:t>
            </a:r>
            <a:r>
              <a:rPr lang="en-US" sz="2800" dirty="0"/>
              <a:t>O</a:t>
            </a:r>
            <a:r>
              <a:rPr lang="en-US" sz="2800" baseline="-25000" dirty="0"/>
              <a:t>40883</a:t>
            </a:r>
            <a:r>
              <a:rPr lang="en-US" sz="2800" dirty="0"/>
              <a:t>S</a:t>
            </a:r>
            <a:r>
              <a:rPr lang="en-US" sz="2800" baseline="-25000" dirty="0"/>
              <a:t>693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229"/>
          <a:stretch/>
        </p:blipFill>
        <p:spPr>
          <a:xfrm>
            <a:off x="6579909" y="670857"/>
            <a:ext cx="4873658" cy="410108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84EAD2-EBC4-F997-9837-27228004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97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077" t="17456" r="15103" b="17251"/>
          <a:stretch/>
        </p:blipFill>
        <p:spPr>
          <a:xfrm>
            <a:off x="254523" y="131975"/>
            <a:ext cx="11756080" cy="61839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83041" y="1751277"/>
            <a:ext cx="858491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Атауын</a:t>
            </a:r>
            <a:r>
              <a:rPr lang="ru-RU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толық</a:t>
            </a:r>
            <a:r>
              <a:rPr lang="ru-RU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оқу</a:t>
            </a:r>
            <a:r>
              <a:rPr lang="ru-RU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үшін</a:t>
            </a:r>
            <a:r>
              <a:rPr lang="ru-RU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3,5 </a:t>
            </a:r>
            <a:r>
              <a:rPr lang="ru-RU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сағат</a:t>
            </a:r>
            <a:r>
              <a:rPr lang="ru-RU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6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қажет</a:t>
            </a:r>
            <a:r>
              <a:rPr lang="ru-RU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A11BEC-060B-051E-8361-DD5B3E2A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87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96" t="2935"/>
          <a:stretch/>
        </p:blipFill>
        <p:spPr>
          <a:xfrm>
            <a:off x="375515" y="1524383"/>
            <a:ext cx="11101602" cy="25722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9158" y="4330102"/>
            <a:ext cx="126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444444"/>
                </a:solidFill>
                <a:latin typeface="Open Sans"/>
              </a:rPr>
              <a:t>Антидене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5478" y="4323875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Гемоглобин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67994" y="4323875"/>
            <a:ext cx="109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Инсулин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24326" y="4320847"/>
            <a:ext cx="2002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444444"/>
                </a:solidFill>
                <a:latin typeface="Open Sans"/>
              </a:rPr>
              <a:t>Аденилаткиназа</a:t>
            </a:r>
            <a:r>
              <a:rPr lang="ru-RU" dirty="0">
                <a:solidFill>
                  <a:srgbClr val="444444"/>
                </a:solidFill>
                <a:latin typeface="Open Sans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35716" y="4320847"/>
            <a:ext cx="2368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Open Sans"/>
              </a:rPr>
              <a:t>Глютамин </a:t>
            </a:r>
            <a:r>
              <a:rPr lang="ru-RU" dirty="0" err="1">
                <a:solidFill>
                  <a:srgbClr val="444444"/>
                </a:solidFill>
                <a:latin typeface="Open Sans"/>
              </a:rPr>
              <a:t>синтетаза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F5C42E1-442D-60A4-4E22-B3ACDD6B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84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9703816" y="6243934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KZ" smtClean="0"/>
              <a:pPr/>
              <a:t>13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EE8B27-F489-D745-3098-D1C45ECD2A52}"/>
              </a:ext>
            </a:extLst>
          </p:cNvPr>
          <p:cNvSpPr txBox="1"/>
          <p:nvPr/>
        </p:nvSpPr>
        <p:spPr>
          <a:xfrm>
            <a:off x="489347" y="210066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kk-KZ" sz="2400" b="1" dirty="0">
                <a:solidFill>
                  <a:srgbClr val="0070C0"/>
                </a:solidFill>
              </a:rPr>
              <a:t>Ақуыздар амфотерлі қасиет көрсетеді</a:t>
            </a:r>
            <a:endParaRPr lang="ru-KZ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21D69-EBB1-54B6-3DD6-B7C9560E6284}"/>
              </a:ext>
            </a:extLst>
          </p:cNvPr>
          <p:cNvSpPr txBox="1"/>
          <p:nvPr/>
        </p:nvSpPr>
        <p:spPr>
          <a:xfrm>
            <a:off x="489347" y="788511"/>
            <a:ext cx="419022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1600" dirty="0">
                <a:effectLst/>
                <a:ea typeface="Times New Roman" panose="02020603050405020304" pitchFamily="18" charset="0"/>
              </a:rPr>
              <a:t>Нәруыздар </a:t>
            </a:r>
            <a:r>
              <a:rPr lang="kk-KZ" sz="1600" b="1" i="1" dirty="0">
                <a:effectLst/>
                <a:ea typeface="Times New Roman" panose="02020603050405020304" pitchFamily="18" charset="0"/>
              </a:rPr>
              <a:t>амфотерлік қасиет 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көрсетеді. Ақуыз молекуласының амфотерлілігі олардың құрамында диссоциациялануға қабілетті функционалдық топтардың болуына байланысты, яғни полипептидтік тізбектің шетінде болатын </a:t>
            </a:r>
            <a:r>
              <a:rPr lang="kk-KZ" sz="1600" b="1" dirty="0">
                <a:effectLst/>
                <a:ea typeface="Times New Roman" panose="02020603050405020304" pitchFamily="18" charset="0"/>
              </a:rPr>
              <a:t>-СООН 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және </a:t>
            </a:r>
            <a:r>
              <a:rPr lang="kk-KZ" sz="1600" b="1" dirty="0">
                <a:effectLst/>
                <a:ea typeface="Times New Roman" panose="02020603050405020304" pitchFamily="18" charset="0"/>
              </a:rPr>
              <a:t>-NH</a:t>
            </a:r>
            <a:r>
              <a:rPr lang="kk-KZ" sz="1600" b="1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kk-KZ" sz="1600" b="1" dirty="0">
                <a:effectLst/>
                <a:ea typeface="Times New Roman" panose="02020603050405020304" pitchFamily="18" charset="0"/>
              </a:rPr>
              <a:t> </a:t>
            </a:r>
            <a:r>
              <a:rPr lang="kk-KZ" sz="1600" dirty="0">
                <a:effectLst/>
                <a:ea typeface="Times New Roman" panose="02020603050405020304" pitchFamily="18" charset="0"/>
              </a:rPr>
              <a:t>топтары, қышқыл АҚ-ның бос карбоксил тобы (асп, глу), негіздік АҚ-ның амин тобы (лиз), аргининнің гуанидиндік тобы және гистидиннің имидазол сақинасы. </a:t>
            </a:r>
          </a:p>
          <a:p>
            <a:pPr algn="just">
              <a:buNone/>
            </a:pPr>
            <a:endParaRPr lang="kk-KZ" sz="1600" dirty="0"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1600" dirty="0">
                <a:effectLst/>
                <a:ea typeface="Times New Roman" panose="02020603050405020304" pitchFamily="18" charset="0"/>
              </a:rPr>
              <a:t>АҚ-ның карбоксил және амин топтарының көпшілігі пептидтік байланыстар арқылы байланысқан, бірақ тізбектің басында және соңында орналасқан топтар бос күйде болады, сондықтан ақуыз молекуласын келесідей бейнелеуге болады:</a:t>
            </a:r>
            <a:endParaRPr lang="ru-KZ" sz="1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DD249F-F165-9C19-3FFF-617ABD237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550" y="5355202"/>
            <a:ext cx="1175168" cy="1061899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D799DC46-E1E3-5DCF-4063-A3D69156B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388" y="788511"/>
            <a:ext cx="63035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Алайда, бейтарап рН мәні бар су ерітіндіде ақуыздардың басым бөлігі биполярлы формада немесе цвиттер-ион күйінде болады:</a:t>
            </a:r>
            <a:endParaRPr kumimoji="0" lang="kk-KZ" altLang="ru-K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ru-K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097" name="Рисунок 5">
            <a:extLst>
              <a:ext uri="{FF2B5EF4-FFF2-40B4-BE49-F238E27FC236}">
                <a16:creationId xmlns:a16="http://schemas.microsoft.com/office/drawing/2014/main" id="{C27D31B7-BD8E-A40A-CFD3-92CB1A1C5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88" y="1714180"/>
            <a:ext cx="6397782" cy="14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CBA3143-7346-A1AC-7D2D-AD279C9C5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3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K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A1B83-3590-B0CF-DF0F-CA454EAA04BF}"/>
              </a:ext>
            </a:extLst>
          </p:cNvPr>
          <p:cNvSpPr txBox="1"/>
          <p:nvPr/>
        </p:nvSpPr>
        <p:spPr>
          <a:xfrm>
            <a:off x="5503702" y="3458142"/>
            <a:ext cx="6094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1600" dirty="0">
                <a:effectLst/>
                <a:ea typeface="Times New Roman" panose="02020603050405020304" pitchFamily="18" charset="0"/>
              </a:rPr>
              <a:t>Бұл қасиеті ағзаның гомеостазын сақтауда маңызы зор, мысалы, қанның қышқыл-сілті тепетеңдігін реттеуге айтырлықтай үлесін қосады.</a:t>
            </a:r>
            <a:endParaRPr lang="ru-KZ" sz="16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77768"/>
            <a:ext cx="11421872" cy="42667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3094489" marR="6773" indent="-2369759">
              <a:lnSpc>
                <a:spcPct val="100000"/>
              </a:lnSpc>
              <a:spcBef>
                <a:spcPts val="127"/>
              </a:spcBef>
            </a:pPr>
            <a:r>
              <a:rPr sz="26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Қышқылды</a:t>
            </a:r>
            <a:r>
              <a:rPr sz="2667" spc="-19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667" spc="-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2667" spc="-13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ның</a:t>
            </a:r>
            <a:r>
              <a:rPr sz="2667" spc="-15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қасиеттеріне </a:t>
            </a:r>
            <a:r>
              <a:rPr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ортаның</a:t>
            </a:r>
            <a:r>
              <a:rPr sz="2667" spc="-1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pH-</a:t>
            </a:r>
            <a:r>
              <a:rPr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ының</a:t>
            </a:r>
            <a:r>
              <a:rPr sz="2667" spc="-8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001976"/>
            <a:ext cx="6908800" cy="497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45601" y="2921000"/>
            <a:ext cx="1375833" cy="789105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49953" rIns="0" bIns="0" rtlCol="0">
            <a:spAutoFit/>
          </a:bodyPr>
          <a:lstStyle/>
          <a:p>
            <a:pPr marL="127843" marR="119377" indent="245527">
              <a:spcBef>
                <a:spcPts val="393"/>
              </a:spcBef>
            </a:pPr>
            <a:r>
              <a:rPr sz="2400" spc="-33" dirty="0">
                <a:latin typeface="Calibri" panose="020F0502020204030204" pitchFamily="34" charset="0"/>
                <a:cs typeface="Calibri" panose="020F0502020204030204" pitchFamily="34" charset="0"/>
              </a:rPr>
              <a:t>ИЭК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ИЭН</a:t>
            </a:r>
            <a:r>
              <a:rPr sz="2400" spc="-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sz="2400" spc="-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67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KZ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064" y="153573"/>
            <a:ext cx="10384537" cy="42667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2154713" marR="6773" indent="-1794888">
              <a:lnSpc>
                <a:spcPct val="100000"/>
              </a:lnSpc>
              <a:spcBef>
                <a:spcPts val="127"/>
              </a:spcBef>
            </a:pPr>
            <a:r>
              <a:rPr sz="26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Негізді</a:t>
            </a:r>
            <a:r>
              <a:rPr sz="2667" spc="-1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667" spc="-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2667" spc="-13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ның</a:t>
            </a:r>
            <a:r>
              <a:rPr sz="2667" spc="-7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қасиеттеріне </a:t>
            </a:r>
            <a:r>
              <a:rPr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ортаның</a:t>
            </a:r>
            <a:r>
              <a:rPr sz="2667" spc="-1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67" spc="-3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pH-</a:t>
            </a:r>
            <a:r>
              <a:rPr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ының</a:t>
            </a:r>
            <a:r>
              <a:rPr sz="2667" spc="-8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әсері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200" y="990600"/>
            <a:ext cx="7518400" cy="4775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34401" y="2616200"/>
            <a:ext cx="1375833" cy="78910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49953" rIns="0" bIns="0" rtlCol="0">
            <a:spAutoFit/>
          </a:bodyPr>
          <a:lstStyle/>
          <a:p>
            <a:pPr marL="128690" marR="119377" indent="245527">
              <a:spcBef>
                <a:spcPts val="393"/>
              </a:spcBef>
            </a:pPr>
            <a:r>
              <a:rPr sz="2400" spc="-33" dirty="0">
                <a:latin typeface="Calibri" panose="020F0502020204030204" pitchFamily="34" charset="0"/>
                <a:cs typeface="Calibri" panose="020F0502020204030204" pitchFamily="34" charset="0"/>
              </a:rPr>
              <a:t>ИЭК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ИЭН</a:t>
            </a:r>
            <a:r>
              <a:rPr sz="2400" spc="-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sz="2400" spc="-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KZ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418" y="385110"/>
            <a:ext cx="10405872" cy="42667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4562573" marR="6773" indent="-4022413" algn="ctr">
              <a:lnSpc>
                <a:spcPct val="100000"/>
              </a:lnSpc>
              <a:spcBef>
                <a:spcPts val="127"/>
              </a:spcBef>
            </a:pPr>
            <a:r>
              <a:rPr sz="26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Бейтарап</a:t>
            </a:r>
            <a:r>
              <a:rPr sz="2667" spc="-14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2667" spc="-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2667" spc="-13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дың</a:t>
            </a:r>
            <a:r>
              <a:rPr sz="2667" spc="-15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бейтарап</a:t>
            </a:r>
            <a:r>
              <a:rPr sz="2667" spc="-152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667" spc="-1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ортадағы өзгерістері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087120"/>
            <a:ext cx="7708709" cy="18928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3551" y="3630613"/>
            <a:ext cx="10464800" cy="1945362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398770" marR="10160" indent="-382684" algn="just">
              <a:spcBef>
                <a:spcPts val="127"/>
              </a:spcBef>
              <a:buFont typeface="Arial MT"/>
              <a:buChar char="•"/>
              <a:tabLst>
                <a:tab pos="398770" algn="l"/>
                <a:tab pos="400463" algn="l"/>
              </a:tabLst>
            </a:pP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1867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Изоэлектрлік</a:t>
            </a:r>
            <a:r>
              <a:rPr sz="1867" b="1" i="1" spc="1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күй</a:t>
            </a:r>
            <a:r>
              <a:rPr sz="1867" b="1" i="1" spc="7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z="1867" spc="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полипетидтердің</a:t>
            </a:r>
            <a:r>
              <a:rPr sz="1867" spc="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67" dirty="0">
                <a:latin typeface="Calibri" panose="020F0502020204030204" pitchFamily="34" charset="0"/>
                <a:cs typeface="Calibri" panose="020F0502020204030204" pitchFamily="34" charset="0"/>
              </a:rPr>
              <a:t>(-)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 зарядталған</a:t>
            </a:r>
            <a:r>
              <a:rPr sz="1867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топтарының</a:t>
            </a:r>
            <a:r>
              <a:rPr sz="1867" spc="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санының</a:t>
            </a:r>
            <a:r>
              <a:rPr sz="1867" spc="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67" dirty="0">
                <a:latin typeface="Calibri" panose="020F0502020204030204" pitchFamily="34" charset="0"/>
                <a:cs typeface="Calibri" panose="020F0502020204030204" pitchFamily="34" charset="0"/>
              </a:rPr>
              <a:t>(+)</a:t>
            </a:r>
            <a:r>
              <a:rPr sz="1867" spc="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spc="-13" dirty="0">
                <a:latin typeface="Calibri" panose="020F0502020204030204" pitchFamily="34" charset="0"/>
                <a:cs typeface="Calibri" panose="020F0502020204030204" pitchFamily="34" charset="0"/>
              </a:rPr>
              <a:t>зарядталған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топтардың</a:t>
            </a:r>
            <a:r>
              <a:rPr sz="1867" spc="5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санына</a:t>
            </a:r>
            <a:r>
              <a:rPr sz="1867" spc="5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тең</a:t>
            </a:r>
            <a:r>
              <a:rPr sz="1867" spc="5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sz="1867" spc="5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жағдай.</a:t>
            </a:r>
            <a:r>
              <a:rPr sz="1867" spc="5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Осы</a:t>
            </a:r>
            <a:r>
              <a:rPr sz="1867" spc="5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күйді</a:t>
            </a:r>
            <a:r>
              <a:rPr sz="1867" spc="5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туғызатын</a:t>
            </a:r>
            <a:r>
              <a:rPr sz="1867" spc="5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spc="-13" dirty="0">
                <a:latin typeface="Calibri" panose="020F0502020204030204" pitchFamily="34" charset="0"/>
                <a:cs typeface="Calibri" panose="020F0502020204030204" pitchFamily="34" charset="0"/>
              </a:rPr>
              <a:t>pH-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тың</a:t>
            </a:r>
            <a:r>
              <a:rPr sz="1867" spc="5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мәні</a:t>
            </a:r>
            <a:r>
              <a:rPr sz="1867" spc="5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b="1" i="1" spc="-1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изолектрлік </a:t>
            </a:r>
            <a:r>
              <a:rPr sz="1867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нүкте</a:t>
            </a:r>
            <a:r>
              <a:rPr sz="1867" b="1" i="1" spc="-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67" b="1" spc="-4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(ИЭН) 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sz="1867" spc="-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spc="-13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kk-KZ" sz="1867" spc="-1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8770" marR="6773" indent="-382684" algn="just">
              <a:spcBef>
                <a:spcPts val="800"/>
              </a:spcBef>
              <a:buFont typeface="Arial MT"/>
              <a:buChar char="•"/>
              <a:tabLst>
                <a:tab pos="398770" algn="l"/>
                <a:tab pos="400463" algn="l"/>
              </a:tabLst>
            </a:pP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	Изоэлектрлік</a:t>
            </a:r>
            <a:r>
              <a:rPr sz="1867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күйде</a:t>
            </a:r>
            <a:r>
              <a:rPr sz="1867" spc="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оң</a:t>
            </a:r>
            <a:r>
              <a:rPr sz="1867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867" spc="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теріс</a:t>
            </a:r>
            <a:r>
              <a:rPr sz="1867" spc="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зарядтар</a:t>
            </a:r>
            <a:r>
              <a:rPr sz="1867" spc="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саны</a:t>
            </a:r>
            <a:r>
              <a:rPr sz="1867" spc="4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бірдей</a:t>
            </a:r>
            <a:r>
              <a:rPr sz="1867" spc="4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болғандықтан,</a:t>
            </a:r>
            <a:r>
              <a:rPr sz="1867" spc="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аққуыз</a:t>
            </a:r>
            <a:r>
              <a:rPr sz="1867" spc="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тұрақсыз</a:t>
            </a:r>
            <a:r>
              <a:rPr sz="1867" spc="5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spc="-27" dirty="0">
                <a:latin typeface="Calibri" panose="020F0502020204030204" pitchFamily="34" charset="0"/>
                <a:cs typeface="Calibri" panose="020F0502020204030204" pitchFamily="34" charset="0"/>
              </a:rPr>
              <a:t>және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оңай</a:t>
            </a:r>
            <a:r>
              <a:rPr sz="1867" spc="-4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тұңбаға</a:t>
            </a:r>
            <a:r>
              <a:rPr sz="1867" spc="-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spc="-13" dirty="0" err="1">
                <a:latin typeface="Calibri" panose="020F0502020204030204" pitchFamily="34" charset="0"/>
                <a:cs typeface="Calibri" panose="020F0502020204030204" pitchFamily="34" charset="0"/>
              </a:rPr>
              <a:t>түседі</a:t>
            </a:r>
            <a:r>
              <a:rPr lang="kk-KZ" sz="1867" spc="-1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1310" indent="-384377" algn="just">
              <a:spcBef>
                <a:spcPts val="800"/>
              </a:spcBef>
              <a:buFont typeface="Arial MT"/>
              <a:buChar char="•"/>
              <a:tabLst>
                <a:tab pos="401310" algn="l"/>
              </a:tabLst>
            </a:pP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Изоэлектрлік</a:t>
            </a:r>
            <a:r>
              <a:rPr sz="1867" spc="38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нүкте</a:t>
            </a:r>
            <a:r>
              <a:rPr sz="1867" spc="3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sz="1867" dirty="0">
                <a:latin typeface="Calibri" panose="020F0502020204030204" pitchFamily="34" charset="0"/>
                <a:cs typeface="Calibri" panose="020F0502020204030204" pitchFamily="34" charset="0"/>
              </a:rPr>
              <a:t>АҚ-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дың</a:t>
            </a:r>
            <a:r>
              <a:rPr sz="1867" spc="3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құрамына</a:t>
            </a:r>
            <a:r>
              <a:rPr sz="1867" spc="3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sz="1867" spc="3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sz="1867" spc="3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>
                <a:latin typeface="Calibri" panose="020F0502020204030204" pitchFamily="34" charset="0"/>
                <a:cs typeface="Calibri" panose="020F0502020204030204" pitchFamily="34" charset="0"/>
              </a:rPr>
              <a:t>сандық</a:t>
            </a:r>
            <a:r>
              <a:rPr sz="1867" spc="36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dirty="0" err="1">
                <a:latin typeface="Calibri" panose="020F0502020204030204" pitchFamily="34" charset="0"/>
                <a:cs typeface="Calibri" panose="020F0502020204030204" pitchFamily="34" charset="0"/>
              </a:rPr>
              <a:t>қатынасына</a:t>
            </a:r>
            <a:r>
              <a:rPr sz="1867" spc="37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spc="-13" dirty="0" err="1">
                <a:latin typeface="Calibri" panose="020F0502020204030204" pitchFamily="34" charset="0"/>
                <a:cs typeface="Calibri" panose="020F0502020204030204" pitchFamily="34" charset="0"/>
              </a:rPr>
              <a:t>тәуелді</a:t>
            </a:r>
            <a:r>
              <a:rPr lang="kk-KZ" sz="1867" spc="-1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67" spc="-13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kk-KZ" sz="1867" spc="-13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18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KZ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3EBC77-0EE4-9A17-A973-C4084B384313}"/>
              </a:ext>
            </a:extLst>
          </p:cNvPr>
          <p:cNvSpPr txBox="1"/>
          <p:nvPr/>
        </p:nvSpPr>
        <p:spPr>
          <a:xfrm>
            <a:off x="875108" y="808762"/>
            <a:ext cx="6154341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Коллоидтық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ерітінділер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</a:rPr>
              <a:t>түзеді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тұтқырлығы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болуы</a:t>
            </a:r>
            <a:r>
              <a:rPr lang="ru-RU" sz="2400" dirty="0"/>
              <a:t>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жазықты</a:t>
            </a:r>
            <a:r>
              <a:rPr lang="ru-RU" sz="2400" dirty="0"/>
              <a:t> </a:t>
            </a:r>
            <a:r>
              <a:rPr lang="ru-RU" sz="2400" dirty="0" err="1"/>
              <a:t>шашырату</a:t>
            </a:r>
            <a:r>
              <a:rPr lang="ru-RU" sz="2400" dirty="0"/>
              <a:t> (</a:t>
            </a:r>
            <a:r>
              <a:rPr lang="ru-RU" sz="2400" dirty="0" err="1"/>
              <a:t>Тиндалъ</a:t>
            </a:r>
            <a:r>
              <a:rPr lang="ru-RU" sz="2400" dirty="0"/>
              <a:t> </a:t>
            </a:r>
            <a:r>
              <a:rPr lang="ru-RU" sz="2400" dirty="0" err="1"/>
              <a:t>конусын</a:t>
            </a:r>
            <a:r>
              <a:rPr lang="ru-RU" sz="2400" dirty="0"/>
              <a:t> </a:t>
            </a:r>
            <a:r>
              <a:rPr lang="ru-RU" sz="2400" dirty="0" err="1"/>
              <a:t>түзеді</a:t>
            </a:r>
            <a:r>
              <a:rPr lang="ru-RU" sz="2400" dirty="0"/>
              <a:t>);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онкотикалық</a:t>
            </a:r>
            <a:r>
              <a:rPr lang="ru-RU" sz="2400" dirty="0"/>
              <a:t> </a:t>
            </a:r>
            <a:r>
              <a:rPr lang="ru-RU" sz="2400" dirty="0" err="1"/>
              <a:t>қысымын</a:t>
            </a:r>
            <a:r>
              <a:rPr lang="ru-RU" sz="2400" dirty="0"/>
              <a:t> </a:t>
            </a:r>
            <a:r>
              <a:rPr lang="ru-RU" sz="2400" dirty="0" err="1"/>
              <a:t>арттырады</a:t>
            </a:r>
            <a:r>
              <a:rPr lang="ru-RU" sz="2400" dirty="0"/>
              <a:t>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жартылай</a:t>
            </a:r>
            <a:r>
              <a:rPr lang="ru-RU" sz="2400" dirty="0"/>
              <a:t> </a:t>
            </a:r>
            <a:r>
              <a:rPr lang="ru-RU" sz="2400" dirty="0" err="1"/>
              <a:t>өткізгіш</a:t>
            </a:r>
            <a:r>
              <a:rPr lang="ru-RU" sz="2400" dirty="0"/>
              <a:t> </a:t>
            </a:r>
            <a:r>
              <a:rPr lang="ru-RU" sz="2400" dirty="0" err="1"/>
              <a:t>мембранадан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алмайды</a:t>
            </a:r>
            <a:r>
              <a:rPr lang="ru-RU" sz="2400" dirty="0"/>
              <a:t>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err="1"/>
              <a:t>ісіну</a:t>
            </a:r>
            <a:r>
              <a:rPr lang="ru-RU" sz="2400" dirty="0"/>
              <a:t>, </a:t>
            </a:r>
            <a:r>
              <a:rPr lang="ru-RU" sz="2400" dirty="0" err="1"/>
              <a:t>яғни</a:t>
            </a:r>
            <a:r>
              <a:rPr lang="ru-RU" sz="2400" dirty="0"/>
              <a:t> суды </a:t>
            </a:r>
            <a:r>
              <a:rPr lang="ru-RU" sz="2400" dirty="0" err="1"/>
              <a:t>өзіне</a:t>
            </a:r>
            <a:r>
              <a:rPr lang="ru-RU" sz="2400" dirty="0"/>
              <a:t> </a:t>
            </a:r>
            <a:r>
              <a:rPr lang="ru-RU" sz="2400" dirty="0" err="1"/>
              <a:t>сіңіру</a:t>
            </a:r>
            <a:r>
              <a:rPr lang="ru-RU" sz="2400" dirty="0"/>
              <a:t> </a:t>
            </a:r>
            <a:r>
              <a:rPr lang="ru-RU" sz="2400" dirty="0" err="1"/>
              <a:t>қасиеттерін</a:t>
            </a:r>
            <a:r>
              <a:rPr lang="ru-RU" sz="2400" dirty="0"/>
              <a:t> </a:t>
            </a:r>
            <a:r>
              <a:rPr lang="ru-RU" sz="2400" dirty="0" err="1"/>
              <a:t>көрсетеді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951ABB-A8EE-5AB1-90A6-9CA0FF417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181" y="808762"/>
            <a:ext cx="2962913" cy="521253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154FA-C5A2-881C-A3F9-7D8C2BA3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67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D42B7-B921-F590-C87C-6060068A283C}"/>
              </a:ext>
            </a:extLst>
          </p:cNvPr>
          <p:cNvSpPr txBox="1"/>
          <p:nvPr/>
        </p:nvSpPr>
        <p:spPr>
          <a:xfrm>
            <a:off x="489347" y="310753"/>
            <a:ext cx="590172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Тұнбаға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түсуі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(коагуляция)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b="1" dirty="0" err="1"/>
              <a:t>Қайтымды</a:t>
            </a:r>
            <a:r>
              <a:rPr lang="ru-RU" sz="2000" b="1" dirty="0"/>
              <a:t> коагуляция</a:t>
            </a:r>
            <a:r>
              <a:rPr lang="ru-RU" sz="2000" dirty="0"/>
              <a:t> – суды </a:t>
            </a:r>
            <a:r>
              <a:rPr lang="ru-RU" sz="2000" dirty="0" err="1"/>
              <a:t>тартып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</a:t>
            </a:r>
            <a:r>
              <a:rPr lang="ru-RU" sz="2000" dirty="0" err="1"/>
              <a:t>заттардың</a:t>
            </a:r>
            <a:r>
              <a:rPr lang="ru-RU" sz="2000" dirty="0"/>
              <a:t> (</a:t>
            </a:r>
            <a:r>
              <a:rPr lang="en-US" sz="2000" dirty="0"/>
              <a:t>NaCl, (NH₄)₂SO₄, </a:t>
            </a:r>
            <a:r>
              <a:rPr lang="ru-RU" sz="2000" dirty="0"/>
              <a:t>спирт, ацетон) </a:t>
            </a:r>
            <a:r>
              <a:rPr lang="ru-RU" sz="2000" dirty="0" err="1"/>
              <a:t>әсерінен</a:t>
            </a:r>
            <a:r>
              <a:rPr lang="ru-RU" sz="2000" dirty="0"/>
              <a:t> </a:t>
            </a:r>
            <a:r>
              <a:rPr lang="ru-RU" sz="2000" dirty="0" err="1"/>
              <a:t>жүреді</a:t>
            </a:r>
            <a:r>
              <a:rPr lang="ru-RU" sz="2000" dirty="0"/>
              <a:t>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әдіс</a:t>
            </a:r>
            <a:r>
              <a:rPr lang="ru-RU" sz="2000" dirty="0"/>
              <a:t> </a:t>
            </a:r>
            <a:r>
              <a:rPr lang="ru-RU" sz="2000" dirty="0" err="1"/>
              <a:t>ақуыздарды</a:t>
            </a:r>
            <a:r>
              <a:rPr lang="ru-RU" sz="2000" dirty="0"/>
              <a:t> </a:t>
            </a:r>
            <a:r>
              <a:rPr lang="ru-RU" sz="2000" dirty="0" err="1"/>
              <a:t>бөліп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қолданылады</a:t>
            </a:r>
            <a:r>
              <a:rPr lang="ru-RU" sz="2000" dirty="0"/>
              <a:t>. Егер </a:t>
            </a:r>
            <a:r>
              <a:rPr lang="ru-RU" sz="2000" dirty="0" err="1"/>
              <a:t>тұнбаға</a:t>
            </a:r>
            <a:r>
              <a:rPr lang="ru-RU" sz="2000" dirty="0"/>
              <a:t> </a:t>
            </a:r>
            <a:r>
              <a:rPr lang="ru-RU" sz="2000" dirty="0" err="1"/>
              <a:t>түскен</a:t>
            </a:r>
            <a:r>
              <a:rPr lang="ru-RU" sz="2000" dirty="0"/>
              <a:t> </a:t>
            </a:r>
            <a:r>
              <a:rPr lang="ru-RU" sz="2000" dirty="0" err="1"/>
              <a:t>ақуызға</a:t>
            </a:r>
            <a:r>
              <a:rPr lang="ru-RU" sz="2000" dirty="0"/>
              <a:t> су </a:t>
            </a:r>
            <a:r>
              <a:rPr lang="ru-RU" sz="2000" dirty="0" err="1"/>
              <a:t>қосылса</a:t>
            </a:r>
            <a:r>
              <a:rPr lang="ru-RU" sz="2000" dirty="0"/>
              <a:t>, 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қайтадан</a:t>
            </a:r>
            <a:r>
              <a:rPr lang="ru-RU" sz="2000" dirty="0"/>
              <a:t> </a:t>
            </a:r>
            <a:r>
              <a:rPr lang="ru-RU" sz="2000" dirty="0" err="1"/>
              <a:t>ериді</a:t>
            </a:r>
            <a:r>
              <a:rPr lang="ru-RU" sz="20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b="1" dirty="0" err="1"/>
              <a:t>Қайтымсыз</a:t>
            </a:r>
            <a:r>
              <a:rPr lang="ru-RU" sz="2000" b="1" dirty="0"/>
              <a:t> коагуляция (денатурация)</a:t>
            </a:r>
            <a:r>
              <a:rPr lang="ru-RU" sz="2000" dirty="0"/>
              <a:t> – </a:t>
            </a:r>
            <a:r>
              <a:rPr lang="ru-RU" sz="2000" dirty="0" err="1"/>
              <a:t>қыздыру</a:t>
            </a:r>
            <a:r>
              <a:rPr lang="ru-RU" sz="2000" dirty="0"/>
              <a:t> (≥70°</a:t>
            </a:r>
            <a:r>
              <a:rPr lang="en-US" sz="2000" dirty="0"/>
              <a:t>C), </a:t>
            </a:r>
            <a:r>
              <a:rPr lang="ru-RU" sz="2000" dirty="0" err="1"/>
              <a:t>күшті</a:t>
            </a:r>
            <a:r>
              <a:rPr lang="ru-RU" sz="2000" dirty="0"/>
              <a:t> </a:t>
            </a:r>
            <a:r>
              <a:rPr lang="ru-RU" sz="2000" dirty="0" err="1"/>
              <a:t>қышқылдар</a:t>
            </a:r>
            <a:r>
              <a:rPr lang="ru-RU" sz="2000" dirty="0"/>
              <a:t> мен </a:t>
            </a:r>
            <a:r>
              <a:rPr lang="ru-RU" sz="2000" dirty="0" err="1"/>
              <a:t>сілтілер</a:t>
            </a:r>
            <a:r>
              <a:rPr lang="ru-RU" sz="2000" dirty="0"/>
              <a:t>, </a:t>
            </a:r>
            <a:r>
              <a:rPr lang="ru-RU" sz="2000" dirty="0" err="1"/>
              <a:t>сондай-ақ</a:t>
            </a:r>
            <a:r>
              <a:rPr lang="ru-RU" sz="2000" dirty="0"/>
              <a:t> </a:t>
            </a:r>
            <a:r>
              <a:rPr lang="ru-RU" sz="2000" dirty="0" err="1"/>
              <a:t>ауыр</a:t>
            </a:r>
            <a:r>
              <a:rPr lang="ru-RU" sz="2000" dirty="0"/>
              <a:t> </a:t>
            </a:r>
            <a:r>
              <a:rPr lang="ru-RU" sz="2000" dirty="0" err="1"/>
              <a:t>металдардың</a:t>
            </a:r>
            <a:r>
              <a:rPr lang="ru-RU" sz="2000" dirty="0"/>
              <a:t> </a:t>
            </a:r>
            <a:r>
              <a:rPr lang="ru-RU" sz="2000" dirty="0" err="1"/>
              <a:t>тұздарының</a:t>
            </a:r>
            <a:r>
              <a:rPr lang="ru-RU" sz="2000" dirty="0"/>
              <a:t> </a:t>
            </a:r>
            <a:r>
              <a:rPr lang="ru-RU" sz="2000" dirty="0" err="1"/>
              <a:t>әсерінен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</a:t>
            </a:r>
          </a:p>
          <a:p>
            <a:pPr marL="360363" algn="just">
              <a:spcAft>
                <a:spcPts val="1200"/>
              </a:spcAft>
            </a:pP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жағдайда</a:t>
            </a:r>
            <a:r>
              <a:rPr lang="ru-RU" sz="2000" dirty="0"/>
              <a:t> </a:t>
            </a:r>
            <a:r>
              <a:rPr lang="ru-RU" sz="2000" dirty="0" err="1"/>
              <a:t>ақуыз</a:t>
            </a:r>
            <a:r>
              <a:rPr lang="ru-RU" sz="2000" dirty="0"/>
              <a:t> </a:t>
            </a:r>
            <a:r>
              <a:rPr lang="ru-RU" sz="2000" dirty="0" err="1"/>
              <a:t>өзінің</a:t>
            </a:r>
            <a:r>
              <a:rPr lang="ru-RU" sz="2000" dirty="0"/>
              <a:t> </a:t>
            </a:r>
            <a:r>
              <a:rPr lang="ru-RU" sz="2000" dirty="0" err="1"/>
              <a:t>кеңістіктік</a:t>
            </a:r>
            <a:r>
              <a:rPr lang="ru-RU" sz="2000" dirty="0"/>
              <a:t> </a:t>
            </a:r>
            <a:r>
              <a:rPr lang="ru-RU" sz="2000" dirty="0" err="1"/>
              <a:t>құрылымын</a:t>
            </a:r>
            <a:r>
              <a:rPr lang="ru-RU" sz="2000" dirty="0"/>
              <a:t> (</a:t>
            </a:r>
            <a:r>
              <a:rPr lang="ru-RU" sz="2000" dirty="0" err="1"/>
              <a:t>конфигурациясын</a:t>
            </a:r>
            <a:r>
              <a:rPr lang="ru-RU" sz="2000" dirty="0"/>
              <a:t>) </a:t>
            </a:r>
            <a:r>
              <a:rPr lang="ru-RU" sz="2000" dirty="0" err="1"/>
              <a:t>жоғалтып</a:t>
            </a:r>
            <a:r>
              <a:rPr lang="ru-RU" sz="2000" dirty="0"/>
              <a:t>, </a:t>
            </a:r>
            <a:r>
              <a:rPr lang="ru-RU" sz="2000" dirty="0" err="1"/>
              <a:t>негізгі</a:t>
            </a:r>
            <a:r>
              <a:rPr lang="ru-RU" sz="2000" dirty="0"/>
              <a:t> </a:t>
            </a:r>
            <a:r>
              <a:rPr lang="ru-RU" sz="2000" dirty="0" err="1"/>
              <a:t>физикалық-химиялық</a:t>
            </a:r>
            <a:r>
              <a:rPr lang="ru-RU" sz="2000" dirty="0"/>
              <a:t> </a:t>
            </a:r>
            <a:r>
              <a:rPr lang="ru-RU" sz="2000" dirty="0" err="1"/>
              <a:t>қасиеттері</a:t>
            </a:r>
            <a:r>
              <a:rPr lang="ru-RU" sz="2000" dirty="0"/>
              <a:t> </a:t>
            </a:r>
            <a:r>
              <a:rPr lang="ru-RU" sz="2000" dirty="0" err="1"/>
              <a:t>өзгеріп</a:t>
            </a:r>
            <a:r>
              <a:rPr lang="ru-RU" sz="2000" dirty="0"/>
              <a:t> </a:t>
            </a:r>
            <a:r>
              <a:rPr lang="ru-RU" sz="2000" dirty="0" err="1"/>
              <a:t>кетеді</a:t>
            </a:r>
            <a:r>
              <a:rPr lang="ru-RU" sz="2000" dirty="0"/>
              <a:t>. </a:t>
            </a:r>
            <a:r>
              <a:rPr lang="ru-RU" sz="2000" dirty="0" err="1"/>
              <a:t>Себебі</a:t>
            </a:r>
            <a:r>
              <a:rPr lang="ru-RU" sz="2000" dirty="0"/>
              <a:t> – </a:t>
            </a:r>
            <a:r>
              <a:rPr lang="ru-RU" sz="2000" dirty="0" err="1"/>
              <a:t>ақуыз</a:t>
            </a:r>
            <a:r>
              <a:rPr lang="ru-RU" sz="2000" dirty="0"/>
              <a:t> </a:t>
            </a:r>
            <a:r>
              <a:rPr lang="ru-RU" sz="2000" dirty="0" err="1"/>
              <a:t>молекуласындағы</a:t>
            </a:r>
            <a:r>
              <a:rPr lang="ru-RU" sz="2000" dirty="0"/>
              <a:t> </a:t>
            </a:r>
            <a:r>
              <a:rPr lang="ru-RU" sz="2000" dirty="0" err="1"/>
              <a:t>сутектік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иондық</a:t>
            </a:r>
            <a:r>
              <a:rPr lang="ru-RU" sz="2000" dirty="0"/>
              <a:t> </a:t>
            </a:r>
            <a:r>
              <a:rPr lang="ru-RU" sz="2000" dirty="0" err="1"/>
              <a:t>байланыстар</a:t>
            </a:r>
            <a:r>
              <a:rPr lang="ru-RU" sz="2000" dirty="0"/>
              <a:t> </a:t>
            </a:r>
            <a:r>
              <a:rPr lang="ru-RU" sz="2000" dirty="0" err="1"/>
              <a:t>үзіледі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0FEBC5-4656-A862-3DAA-8E9AC24C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57" t="15200" r="67857" b="50000"/>
          <a:stretch>
            <a:fillRect/>
          </a:stretch>
        </p:blipFill>
        <p:spPr>
          <a:xfrm>
            <a:off x="6851920" y="445032"/>
            <a:ext cx="2228634" cy="177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D7590E-DC8A-8D6B-1A14-708C5C28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331" t="15495" r="39231" b="50000"/>
          <a:stretch>
            <a:fillRect/>
          </a:stretch>
        </p:blipFill>
        <p:spPr>
          <a:xfrm>
            <a:off x="8286640" y="2356642"/>
            <a:ext cx="2056368" cy="177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70C541-6D8C-FFD9-12A5-AC25D0F014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678" t="16767" r="6312" b="50000"/>
          <a:stretch>
            <a:fillRect/>
          </a:stretch>
        </p:blipFill>
        <p:spPr>
          <a:xfrm>
            <a:off x="9541402" y="445032"/>
            <a:ext cx="2379003" cy="170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85F036-6F08-F666-E02B-9B031A9D5E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57" t="54611" r="16607" b="3385"/>
          <a:stretch>
            <a:fillRect/>
          </a:stretch>
        </p:blipFill>
        <p:spPr>
          <a:xfrm>
            <a:off x="6822532" y="4199436"/>
            <a:ext cx="4984584" cy="172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C868E8-F447-DFA4-2708-9DC46CA5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6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DF4737-69AB-565D-BA84-CE1E6515CF17}"/>
              </a:ext>
            </a:extLst>
          </p:cNvPr>
          <p:cNvSpPr txBox="1"/>
          <p:nvPr/>
        </p:nvSpPr>
        <p:spPr>
          <a:xfrm>
            <a:off x="660797" y="395318"/>
            <a:ext cx="10683478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None/>
            </a:pPr>
            <a:r>
              <a:rPr lang="ru-RU" sz="2400" b="1" dirty="0">
                <a:solidFill>
                  <a:srgbClr val="C00000"/>
                </a:solidFill>
              </a:rPr>
              <a:t>7. </a:t>
            </a:r>
            <a:r>
              <a:rPr lang="ru-RU" sz="2400" b="1" dirty="0" err="1">
                <a:solidFill>
                  <a:srgbClr val="C00000"/>
                </a:solidFill>
              </a:rPr>
              <a:t>Ақуыз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молекуласындағы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химиялық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байланыстар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</a:rPr>
              <a:t>Пептидтік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байланыстар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аминқышқылдары</a:t>
            </a:r>
            <a:r>
              <a:rPr lang="ru-RU" sz="2400" dirty="0"/>
              <a:t> </a:t>
            </a:r>
            <a:r>
              <a:rPr lang="ru-RU" sz="2400" dirty="0" err="1"/>
              <a:t>өзара</a:t>
            </a:r>
            <a:r>
              <a:rPr lang="ru-RU" sz="2400" dirty="0"/>
              <a:t> </a:t>
            </a:r>
            <a:r>
              <a:rPr lang="ru-RU" sz="2400" dirty="0" err="1"/>
              <a:t>әрекеттескенде</a:t>
            </a:r>
            <a:r>
              <a:rPr lang="ru-RU" sz="2400" dirty="0"/>
              <a:t> </a:t>
            </a:r>
            <a:r>
              <a:rPr lang="ru-RU" sz="2400" dirty="0" err="1"/>
              <a:t>түзілетін</a:t>
            </a:r>
            <a:br>
              <a:rPr lang="ru-RU" sz="2400" dirty="0"/>
            </a:br>
            <a:r>
              <a:rPr lang="ru-RU" sz="2400" dirty="0"/>
              <a:t>–</a:t>
            </a:r>
            <a:r>
              <a:rPr lang="en-US" sz="2400" dirty="0"/>
              <a:t>CO–NH– </a:t>
            </a:r>
            <a:r>
              <a:rPr lang="ru-RU" sz="2400" dirty="0" err="1"/>
              <a:t>байланысы</a:t>
            </a:r>
            <a:r>
              <a:rPr lang="ru-RU" sz="2400" dirty="0"/>
              <a:t>.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</a:rPr>
              <a:t>Сутектік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байланыстар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ақуыз</a:t>
            </a:r>
            <a:r>
              <a:rPr lang="ru-RU" sz="2400" dirty="0"/>
              <a:t> </a:t>
            </a:r>
            <a:r>
              <a:rPr lang="ru-RU" sz="2400" dirty="0" err="1"/>
              <a:t>молекуласындағы</a:t>
            </a:r>
            <a:r>
              <a:rPr lang="ru-RU" sz="2400" dirty="0"/>
              <a:t> </a:t>
            </a:r>
            <a:r>
              <a:rPr lang="ru-RU" sz="2400" dirty="0" err="1"/>
              <a:t>электртеріс</a:t>
            </a:r>
            <a:r>
              <a:rPr lang="ru-RU" sz="2400" dirty="0"/>
              <a:t> </a:t>
            </a:r>
            <a:r>
              <a:rPr lang="en-US" sz="2400" dirty="0"/>
              <a:t>O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en-US" sz="2400" dirty="0"/>
              <a:t>N </a:t>
            </a:r>
            <a:r>
              <a:rPr lang="ru-RU" sz="2400" dirty="0" err="1"/>
              <a:t>атомдарымен</a:t>
            </a:r>
            <a:r>
              <a:rPr lang="ru-RU" sz="2400" dirty="0"/>
              <a:t> </a:t>
            </a:r>
            <a:r>
              <a:rPr lang="ru-RU" sz="2400" dirty="0" err="1"/>
              <a:t>байланысқан</a:t>
            </a:r>
            <a:r>
              <a:rPr lang="ru-RU" sz="2400" dirty="0"/>
              <a:t> </a:t>
            </a:r>
            <a:r>
              <a:rPr lang="ru-RU" sz="2400" dirty="0" err="1"/>
              <a:t>сутек</a:t>
            </a:r>
            <a:r>
              <a:rPr lang="ru-RU" sz="2400" dirty="0"/>
              <a:t> </a:t>
            </a:r>
            <a:r>
              <a:rPr lang="ru-RU" sz="2400" dirty="0" err="1"/>
              <a:t>атомдарының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 </a:t>
            </a:r>
            <a:r>
              <a:rPr lang="ru-RU" sz="2400" dirty="0" err="1"/>
              <a:t>түзіледі</a:t>
            </a:r>
            <a:r>
              <a:rPr lang="ru-RU" sz="2400" dirty="0"/>
              <a:t> (–</a:t>
            </a:r>
            <a:r>
              <a:rPr lang="en-US" sz="2400" dirty="0"/>
              <a:t>CO– </a:t>
            </a:r>
            <a:r>
              <a:rPr lang="ru-RU" sz="2400" dirty="0" err="1"/>
              <a:t>және</a:t>
            </a:r>
            <a:r>
              <a:rPr lang="ru-RU" sz="2400" dirty="0"/>
              <a:t> –</a:t>
            </a:r>
            <a:r>
              <a:rPr lang="en-US" sz="2400" dirty="0"/>
              <a:t>NH– </a:t>
            </a:r>
            <a:r>
              <a:rPr lang="ru-RU" sz="2400" dirty="0" err="1"/>
              <a:t>топтары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).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</a:rPr>
              <a:t>Дисульфидтік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байланыстар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ақуыздың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полипептидтік</a:t>
            </a:r>
            <a:r>
              <a:rPr lang="ru-RU" sz="2400" dirty="0"/>
              <a:t> </a:t>
            </a:r>
            <a:r>
              <a:rPr lang="ru-RU" sz="2400" dirty="0" err="1"/>
              <a:t>тізбегін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тізбектің</a:t>
            </a:r>
            <a:r>
              <a:rPr lang="ru-RU" sz="2400" dirty="0"/>
              <a:t> </a:t>
            </a:r>
            <a:r>
              <a:rPr lang="ru-RU" sz="2400" dirty="0" err="1"/>
              <a:t>әртүрлі</a:t>
            </a:r>
            <a:r>
              <a:rPr lang="ru-RU" sz="2400" dirty="0"/>
              <a:t> </a:t>
            </a:r>
            <a:r>
              <a:rPr lang="ru-RU" sz="2400" dirty="0" err="1"/>
              <a:t>учаскелерін</a:t>
            </a:r>
            <a:r>
              <a:rPr lang="ru-RU" sz="2400" dirty="0"/>
              <a:t> –</a:t>
            </a:r>
            <a:r>
              <a:rPr lang="en-US" sz="2400" dirty="0"/>
              <a:t>S–S– </a:t>
            </a:r>
            <a:r>
              <a:rPr lang="ru-RU" sz="2400" dirty="0" err="1"/>
              <a:t>байланысы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жалғастырады</a:t>
            </a:r>
            <a:r>
              <a:rPr lang="ru-RU" sz="2400" dirty="0"/>
              <a:t> (цистеин </a:t>
            </a:r>
            <a:r>
              <a:rPr lang="ru-RU" sz="2400" dirty="0" err="1"/>
              <a:t>аминқышқылдары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).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</a:rPr>
              <a:t>Иондық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байланыстар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полипептидтік</a:t>
            </a:r>
            <a:r>
              <a:rPr lang="ru-RU" sz="2400" dirty="0"/>
              <a:t> </a:t>
            </a:r>
            <a:r>
              <a:rPr lang="ru-RU" sz="2400" dirty="0" err="1"/>
              <a:t>тізбектің</a:t>
            </a:r>
            <a:r>
              <a:rPr lang="ru-RU" sz="2400" dirty="0"/>
              <a:t> </a:t>
            </a:r>
            <a:r>
              <a:rPr lang="ru-RU" sz="2400" dirty="0" err="1"/>
              <a:t>шеткі</a:t>
            </a:r>
            <a:r>
              <a:rPr lang="ru-RU" sz="2400" dirty="0"/>
              <a:t> </a:t>
            </a:r>
            <a:r>
              <a:rPr lang="ru-RU" sz="2400" dirty="0" err="1"/>
              <a:t>немесе</a:t>
            </a:r>
            <a:r>
              <a:rPr lang="ru-RU" sz="2400" dirty="0"/>
              <a:t> бос –</a:t>
            </a:r>
            <a:r>
              <a:rPr lang="en-US" sz="2400" dirty="0"/>
              <a:t>COOH, –NH </a:t>
            </a:r>
            <a:r>
              <a:rPr lang="ru-RU" sz="2400" dirty="0" err="1"/>
              <a:t>топтары</a:t>
            </a:r>
            <a:r>
              <a:rPr lang="ru-RU" sz="2400" dirty="0"/>
              <a:t> </a:t>
            </a:r>
            <a:r>
              <a:rPr lang="ru-RU" sz="2400" dirty="0" err="1"/>
              <a:t>иондалғанда</a:t>
            </a:r>
            <a:r>
              <a:rPr lang="ru-RU" sz="2400" dirty="0"/>
              <a:t> </a:t>
            </a:r>
            <a:r>
              <a:rPr lang="ru-RU" sz="2400" dirty="0" err="1"/>
              <a:t>түзіледі</a:t>
            </a:r>
            <a:r>
              <a:rPr lang="ru-RU" sz="2400" dirty="0"/>
              <a:t>.</a:t>
            </a:r>
          </a:p>
          <a:p>
            <a:pPr algn="just">
              <a:spcBef>
                <a:spcPts val="1200"/>
              </a:spcBef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</a:rPr>
              <a:t>Гидрофобтық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байланыстар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аминқышқылдарының</a:t>
            </a:r>
            <a:r>
              <a:rPr lang="ru-RU" sz="2400" dirty="0"/>
              <a:t> </a:t>
            </a:r>
            <a:r>
              <a:rPr lang="ru-RU" sz="2400" dirty="0" err="1"/>
              <a:t>көмірсутек</a:t>
            </a:r>
            <a:r>
              <a:rPr lang="ru-RU" sz="2400" dirty="0"/>
              <a:t> </a:t>
            </a:r>
            <a:r>
              <a:rPr lang="ru-RU" sz="2400" dirty="0" err="1"/>
              <a:t>радикалдарының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 </a:t>
            </a:r>
            <a:r>
              <a:rPr lang="ru-RU" sz="2400" dirty="0" err="1"/>
              <a:t>түзіледі</a:t>
            </a:r>
            <a:r>
              <a:rPr lang="ru-RU" sz="2400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B786E9-17E2-BBB6-7E2C-59FCD959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21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3477" y="437099"/>
            <a:ext cx="1640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2800" b="1" dirty="0">
                <a:solidFill>
                  <a:srgbClr val="C00000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ЖОСПАР: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D47AB95-DEF0-07F4-FBCC-1D656BA57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846" y="1117425"/>
            <a:ext cx="78719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Биохимияға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кіріспе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Ақуыздардың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қызметтері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Ақуыздардың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жіктелуі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Ақуыздардың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физикалық-химиялық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қасиеттері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Ақуыз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молекуласының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құрылым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деңгейлері</a:t>
            </a:r>
            <a:r>
              <a:rPr kumimoji="0" lang="ru-KZ" altLang="ru-K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192E13-B881-9FC0-C798-89F4180A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35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F006D3-B8AE-D36B-A2D4-C39890909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" t="12725" r="-173" b="26698"/>
          <a:stretch/>
        </p:blipFill>
        <p:spPr bwMode="auto">
          <a:xfrm>
            <a:off x="1377647" y="4614015"/>
            <a:ext cx="7732771" cy="14957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F7E4BF-5C3A-2794-5B7E-CC65FB2BC676}"/>
              </a:ext>
            </a:extLst>
          </p:cNvPr>
          <p:cNvSpPr txBox="1"/>
          <p:nvPr/>
        </p:nvSpPr>
        <p:spPr>
          <a:xfrm>
            <a:off x="929411" y="3176389"/>
            <a:ext cx="94696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1800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Бірінші реттік құрылымы</a:t>
            </a:r>
            <a:r>
              <a:rPr lang="kk-KZ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kk-KZ" sz="180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Бұл АҚ-ның белгілі ретпен өзара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пептидтік байланыс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 арқылы байланысып, полипептид тізбегін түзуі. Пептидтік байланыс нәруыз молекуласындағы негізгі берік коваленті байланыстардың түрі. Пептидтік байланыстар бір амин қышқылының α-карбоксил тобы мен келесі амин қышқылының α-амин тобының өзара әрекеттесуі нәтижесінде түзіледі: 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48066-767B-31FB-7BC1-CBF8279765EA}"/>
              </a:ext>
            </a:extLst>
          </p:cNvPr>
          <p:cNvSpPr txBox="1"/>
          <p:nvPr/>
        </p:nvSpPr>
        <p:spPr>
          <a:xfrm>
            <a:off x="1963271" y="2590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Ақуыз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молекуласының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құрылым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</a:rPr>
              <a:t>деңгейлері</a:t>
            </a:r>
            <a:endParaRPr lang="ru-KZ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F75B7B-BB00-CF07-5358-862EFE688128}"/>
              </a:ext>
            </a:extLst>
          </p:cNvPr>
          <p:cNvSpPr txBox="1"/>
          <p:nvPr/>
        </p:nvSpPr>
        <p:spPr>
          <a:xfrm>
            <a:off x="929412" y="748242"/>
            <a:ext cx="94696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1800" dirty="0">
                <a:effectLst/>
                <a:ea typeface="Times New Roman" panose="02020603050405020304" pitchFamily="18" charset="0"/>
              </a:rPr>
              <a:t>Ақуыздардың функционалдық қасиеттері олардың конформациясымен, яғни кеңістіктегі полипептидтік тізбектің орналасуымен анықталады. Әрбір ақуыз үшін конформацияның бірегейлігі оның бастапқы құрылымымен анықталады. </a:t>
            </a:r>
          </a:p>
          <a:p>
            <a:pPr algn="just">
              <a:buNone/>
            </a:pPr>
            <a:endParaRPr lang="kk-KZ" dirty="0"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1800" dirty="0">
                <a:effectLst/>
                <a:ea typeface="Times New Roman" panose="02020603050405020304" pitchFamily="18" charset="0"/>
              </a:rPr>
              <a:t>АҚ-ның жүйелікпен тізбектелуі және ақуыз кеңістік құрылымы төрт деңгеймен сипатталады –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бірінші, екінші, үшінші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 және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төртінші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. Бірінші, екінші, үшінші реттік құрылым барлық нәруыздарда болады, ал төртінші реттік құрылым екі және одан да көп полипептидтік тізбектен тұратын ақуыздарда қалыптасады.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993A997-210D-09F2-0689-08E39846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825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2DEC8-C36B-73EA-5B5C-CD2F8EDBDA53}"/>
              </a:ext>
            </a:extLst>
          </p:cNvPr>
          <p:cNvSpPr txBox="1"/>
          <p:nvPr/>
        </p:nvSpPr>
        <p:spPr>
          <a:xfrm>
            <a:off x="1056416" y="588567"/>
            <a:ext cx="51098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1800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Екінші реттік құрылымы</a:t>
            </a:r>
            <a:r>
              <a:rPr lang="kk-KZ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Бұл</a:t>
            </a:r>
            <a:r>
              <a:rPr lang="kk-KZ" sz="1800" b="1" dirty="0">
                <a:effectLst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кеңістіктегі полипептид тізбегінің сутек байланыстар арқылы оралып,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α-спираль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 немесе  </a:t>
            </a:r>
            <a:r>
              <a:rPr lang="el-G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-құрылымның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түзілуі.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Екінші құрылымды сақтаудағы басты рөлді пептидтік тізбектің С=О және NH-топтары арасында пайда болатын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сутегі байланыстары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 атқарады. 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94C15-882E-6AAB-DC38-BFC3AE5F3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5" t="2639" r="10513" b="25179"/>
          <a:stretch/>
        </p:blipFill>
        <p:spPr bwMode="auto">
          <a:xfrm>
            <a:off x="6938682" y="445132"/>
            <a:ext cx="2488416" cy="2530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ADF3A-BEEB-E11F-030C-CD738DCE7CCE}"/>
              </a:ext>
            </a:extLst>
          </p:cNvPr>
          <p:cNvSpPr txBox="1"/>
          <p:nvPr/>
        </p:nvSpPr>
        <p:spPr>
          <a:xfrm>
            <a:off x="984698" y="3429000"/>
            <a:ext cx="50395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800" dirty="0">
                <a:effectLst/>
                <a:ea typeface="Times New Roman" panose="02020603050405020304" pitchFamily="18" charset="0"/>
              </a:rPr>
              <a:t>Ақуыздың</a:t>
            </a:r>
            <a:r>
              <a:rPr lang="kk-KZ" sz="1800" b="1" i="1" dirty="0">
                <a:effectLst/>
                <a:ea typeface="Times New Roman" panose="02020603050405020304" pitchFamily="18" charset="0"/>
              </a:rPr>
              <a:t> </a:t>
            </a:r>
            <a:r>
              <a:rPr lang="kk-KZ" sz="1800" b="1" i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үшінші реттік құрылымы</a:t>
            </a:r>
            <a:r>
              <a:rPr lang="kk-KZ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– аминқышқылдарының радикалдарының өзара әрекеттесуінен пайда болатын кеңістіктік құрылым. Үшіншілік құрылым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иондық, дисульфидті және гидрофобты байланыстар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 және қосымша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сутектік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байланыстар арқылы қалыптасады. 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2F78F2-3D03-E437-F0E9-411333B6E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212" y="3451623"/>
            <a:ext cx="4993057" cy="2225233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42265B-0366-BB0E-93B8-787343F26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46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850B57-F096-DC86-5F08-9A51E1EC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0000" y="6281513"/>
            <a:ext cx="2743200" cy="365125"/>
          </a:xfrm>
        </p:spPr>
        <p:txBody>
          <a:bodyPr/>
          <a:lstStyle/>
          <a:p>
            <a:fld id="{0BED4A9E-AFEB-4B4C-9C67-1E9D0CF34D18}" type="slidenum">
              <a:rPr lang="ru-RU" smtClean="0"/>
              <a:t>22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1C6CFC-7196-61B1-C557-10677BCDAD41}"/>
              </a:ext>
            </a:extLst>
          </p:cNvPr>
          <p:cNvSpPr txBox="1"/>
          <p:nvPr/>
        </p:nvSpPr>
        <p:spPr>
          <a:xfrm>
            <a:off x="950259" y="772999"/>
            <a:ext cx="4724400" cy="3339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buNone/>
            </a:pPr>
            <a:r>
              <a:rPr lang="kk-KZ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Төртінші реттік құрылым.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Бұл құрылым бірнеше полипептидтік тізбектен тұратын ақуыз молекуласына тән болады. Әрбір полипептидтік тізбектің бірінші, екінші, үшінші деңгейдегі құрылымдары қалыптасып, 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протомер, 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немесе</a:t>
            </a:r>
            <a:r>
              <a:rPr lang="kk-KZ" sz="1800" i="1" dirty="0">
                <a:effectLst/>
                <a:ea typeface="Times New Roman" panose="02020603050405020304" pitchFamily="18" charset="0"/>
              </a:rPr>
              <a:t> суббірлік</a:t>
            </a:r>
            <a:r>
              <a:rPr lang="kk-KZ" sz="1800" dirty="0">
                <a:effectLst/>
                <a:ea typeface="Times New Roman" panose="02020603050405020304" pitchFamily="18" charset="0"/>
              </a:rPr>
              <a:t> түзеді. Осы суббірліктер кеңістікте өзара әрекеттесіп ақуыздың төртінші реттік құрылымын қалыптастырады. Осы деңгейдегі құрылымды иондық, сутектік, дисульфидтік байланыстар қамтамасыз етеді. </a:t>
            </a:r>
            <a:endParaRPr lang="ru-KZ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B73CD-B09B-B0B6-4980-FC5C76110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79" t="19642" r="39167" b="18537"/>
          <a:stretch/>
        </p:blipFill>
        <p:spPr bwMode="auto">
          <a:xfrm>
            <a:off x="6364942" y="1290335"/>
            <a:ext cx="3736658" cy="3302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5A7575-583A-6820-DA98-104751508C3F}"/>
              </a:ext>
            </a:extLst>
          </p:cNvPr>
          <p:cNvSpPr txBox="1"/>
          <p:nvPr/>
        </p:nvSpPr>
        <p:spPr>
          <a:xfrm>
            <a:off x="6364942" y="4746689"/>
            <a:ext cx="3953435" cy="71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kk-KZ" sz="1600" dirty="0">
                <a:effectLst/>
                <a:ea typeface="Times New Roman" panose="02020603050405020304" pitchFamily="18" charset="0"/>
              </a:rPr>
              <a:t>А-бірінші, Б-екінші, В-үшінші, Г-төртінші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 </a:t>
            </a:r>
            <a:endParaRPr lang="ru-KZ" sz="1600" dirty="0"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buNone/>
            </a:pPr>
            <a:r>
              <a:rPr lang="kk-KZ" sz="16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3"/>
              </a:rPr>
              <a:t>https://mixyfotos.ru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</a:t>
            </a:r>
            <a:endParaRPr lang="ru-KZ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F48EA-1F3D-D02A-3340-BE7D61302891}"/>
              </a:ext>
            </a:extLst>
          </p:cNvPr>
          <p:cNvSpPr txBox="1"/>
          <p:nvPr/>
        </p:nvSpPr>
        <p:spPr>
          <a:xfrm>
            <a:off x="6096000" y="576487"/>
            <a:ext cx="4096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</a:rPr>
              <a:t>Олигомерлі ақуыздың құрылымдық деңгейлерінің қалыптасуы</a:t>
            </a:r>
            <a:endParaRPr lang="ru-KZ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9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246B46-F397-DEBA-BF0A-0C4FC8FE39A7}"/>
              </a:ext>
            </a:extLst>
          </p:cNvPr>
          <p:cNvSpPr/>
          <p:nvPr/>
        </p:nvSpPr>
        <p:spPr>
          <a:xfrm>
            <a:off x="830575" y="1155137"/>
            <a:ext cx="5516436" cy="267765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cap="none" spc="0" dirty="0">
                <a:ln w="0"/>
                <a:solidFill>
                  <a:srgbClr val="FF0000"/>
                </a:solidFill>
              </a:rPr>
              <a:t>Биохимия</a:t>
            </a:r>
            <a:r>
              <a:rPr lang="ru-RU" sz="2800" cap="none" spc="0" dirty="0">
                <a:ln w="0"/>
              </a:rPr>
              <a:t> – т</a:t>
            </a:r>
            <a:r>
              <a:rPr lang="kk-KZ" sz="2800" cap="none" spc="0" dirty="0">
                <a:ln w="0"/>
              </a:rPr>
              <a:t>ірі ағзаның химиялық құрамы мен ішкі метаболиттер қатысуымен жүретін химиялық үрдістерді зерттейтін ғылым.</a:t>
            </a:r>
          </a:p>
          <a:p>
            <a:pPr algn="just"/>
            <a:endParaRPr lang="kk-KZ" sz="2800" dirty="0">
              <a:ln w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9FC04B-9E77-19A7-2C3F-F020C85D7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487" t="22916" r="2425" b="8768"/>
          <a:stretch>
            <a:fillRect/>
          </a:stretch>
        </p:blipFill>
        <p:spPr>
          <a:xfrm>
            <a:off x="7010399" y="714280"/>
            <a:ext cx="3532095" cy="3559370"/>
          </a:xfrm>
          <a:prstGeom prst="flowChartConnector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EACEA8-C346-C31B-87F9-D9C86D8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54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84" y="4415909"/>
            <a:ext cx="11054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Қазіргі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уақытта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адам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ағзасында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80 000-нан 400 000-ға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дейін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ақуыз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бар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деп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есептеледі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Дегенмен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олардың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барлығын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кез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келген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уақытта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дененің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барлық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жасушалары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өндіре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бермейді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0B093-B85F-450A-6BA1-7A8DF74D0A5D}"/>
              </a:ext>
            </a:extLst>
          </p:cNvPr>
          <p:cNvSpPr txBox="1"/>
          <p:nvPr/>
        </p:nvSpPr>
        <p:spPr>
          <a:xfrm>
            <a:off x="675084" y="603201"/>
            <a:ext cx="904041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ru-RU" sz="2400" b="1" dirty="0">
                <a:solidFill>
                  <a:srgbClr val="C00000"/>
                </a:solidFill>
              </a:rPr>
              <a:t>АҚУЫЗДАР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sz="2400" b="1" dirty="0" err="1">
                <a:solidFill>
                  <a:srgbClr val="0070C0"/>
                </a:solidFill>
              </a:rPr>
              <a:t>Ақуыздар</a:t>
            </a:r>
            <a:r>
              <a:rPr lang="ru-RU" sz="2400" dirty="0"/>
              <a:t> – АК-</a:t>
            </a:r>
            <a:r>
              <a:rPr lang="ru-RU" sz="2400" dirty="0" err="1"/>
              <a:t>дың</a:t>
            </a:r>
            <a:r>
              <a:rPr lang="ru-RU" sz="2400" dirty="0"/>
              <a:t> </a:t>
            </a:r>
            <a:r>
              <a:rPr lang="ru-RU" sz="2400" dirty="0" err="1"/>
              <a:t>қалдықтарынан</a:t>
            </a:r>
            <a:r>
              <a:rPr lang="ru-RU" sz="2400" dirty="0"/>
              <a:t> </a:t>
            </a:r>
            <a:r>
              <a:rPr lang="ru-RU" sz="2400" dirty="0" err="1"/>
              <a:t>құралған</a:t>
            </a:r>
            <a:r>
              <a:rPr lang="ru-RU" sz="2400" dirty="0"/>
              <a:t> </a:t>
            </a:r>
            <a:r>
              <a:rPr lang="ru-RU" sz="2400" dirty="0" err="1"/>
              <a:t>табиғи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молекулалық</a:t>
            </a:r>
            <a:r>
              <a:rPr lang="ru-RU" sz="2400" dirty="0"/>
              <a:t> </a:t>
            </a:r>
            <a:r>
              <a:rPr lang="ru-RU" sz="2400" dirty="0" err="1"/>
              <a:t>органикалық</a:t>
            </a:r>
            <a:r>
              <a:rPr lang="ru-RU" sz="2400" dirty="0"/>
              <a:t> </a:t>
            </a:r>
            <a:r>
              <a:rPr lang="ru-RU" sz="2400" dirty="0" err="1"/>
              <a:t>қосылыстар</a:t>
            </a:r>
            <a:r>
              <a:rPr lang="ru-RU" sz="2400" dirty="0"/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sz="2400" b="1" dirty="0" err="1"/>
              <a:t>Протеиндер</a:t>
            </a:r>
            <a:r>
              <a:rPr lang="ru-RU" sz="2400" dirty="0"/>
              <a:t> – грек </a:t>
            </a:r>
            <a:r>
              <a:rPr lang="ru-RU" sz="2400" dirty="0" err="1"/>
              <a:t>сөзі</a:t>
            </a:r>
            <a:r>
              <a:rPr lang="ru-RU" sz="2400" dirty="0"/>
              <a:t> </a:t>
            </a:r>
            <a:r>
              <a:rPr lang="ru-RU" sz="2400" i="1" dirty="0"/>
              <a:t>«</a:t>
            </a:r>
            <a:r>
              <a:rPr lang="en-US" sz="2400" i="1" dirty="0"/>
              <a:t>protos»</a:t>
            </a:r>
            <a:r>
              <a:rPr lang="en-US" sz="2400" dirty="0"/>
              <a:t> – </a:t>
            </a:r>
            <a:r>
              <a:rPr lang="ru-RU" sz="2400" dirty="0" err="1"/>
              <a:t>бірінші</a:t>
            </a:r>
            <a:r>
              <a:rPr lang="ru-RU" sz="2400" dirty="0"/>
              <a:t>, </a:t>
            </a:r>
            <a:r>
              <a:rPr lang="ru-RU" sz="2400" dirty="0" err="1"/>
              <a:t>маңызды</a:t>
            </a:r>
            <a:r>
              <a:rPr lang="ru-RU" sz="2400" dirty="0"/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sz="2400" dirty="0" err="1"/>
              <a:t>Ф.Энгельс</a:t>
            </a:r>
            <a:r>
              <a:rPr lang="ru-RU" sz="2400" dirty="0"/>
              <a:t>: </a:t>
            </a:r>
            <a:r>
              <a:rPr lang="ru-RU" sz="2400" i="1" dirty="0"/>
              <a:t>“</a:t>
            </a:r>
            <a:r>
              <a:rPr lang="ru-RU" sz="2400" i="1" dirty="0" err="1"/>
              <a:t>Өмір</a:t>
            </a:r>
            <a:r>
              <a:rPr lang="ru-RU" sz="2400" i="1" dirty="0"/>
              <a:t> </a:t>
            </a:r>
            <a:r>
              <a:rPr lang="ru-RU" sz="2400" i="1" dirty="0" err="1"/>
              <a:t>дегеніміз</a:t>
            </a:r>
            <a:r>
              <a:rPr lang="ru-RU" sz="2400" i="1" dirty="0"/>
              <a:t> </a:t>
            </a:r>
            <a:r>
              <a:rPr lang="ru-RU" sz="2400" i="1" dirty="0" err="1"/>
              <a:t>ақуыздық</a:t>
            </a:r>
            <a:r>
              <a:rPr lang="ru-RU" sz="2400" i="1" dirty="0"/>
              <a:t> </a:t>
            </a:r>
            <a:r>
              <a:rPr lang="ru-RU" sz="2400" i="1" dirty="0" err="1"/>
              <a:t>денелердің</a:t>
            </a:r>
            <a:r>
              <a:rPr lang="ru-RU" sz="2400" i="1" dirty="0"/>
              <a:t> </a:t>
            </a:r>
            <a:r>
              <a:rPr lang="ru-RU" sz="2400" i="1" dirty="0" err="1"/>
              <a:t>тіршілік</a:t>
            </a:r>
            <a:r>
              <a:rPr lang="ru-RU" sz="2400" i="1" dirty="0"/>
              <a:t> </a:t>
            </a:r>
            <a:r>
              <a:rPr lang="ru-RU" sz="2400" i="1" dirty="0" err="1"/>
              <a:t>ету</a:t>
            </a:r>
            <a:r>
              <a:rPr lang="ru-RU" sz="2400" i="1" dirty="0"/>
              <a:t> </a:t>
            </a:r>
            <a:r>
              <a:rPr lang="ru-RU" sz="2400" i="1" dirty="0" err="1"/>
              <a:t>тәсілі</a:t>
            </a:r>
            <a:r>
              <a:rPr lang="ru-RU" sz="2400" i="1" dirty="0"/>
              <a:t>”</a:t>
            </a:r>
            <a:r>
              <a:rPr lang="ru-RU" sz="2400" dirty="0"/>
              <a:t> –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жазған</a:t>
            </a:r>
            <a:r>
              <a:rPr lang="ru-RU" sz="2400" dirty="0"/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sz="2400" dirty="0" err="1"/>
              <a:t>Табиғатта</a:t>
            </a:r>
            <a:r>
              <a:rPr lang="ru-RU" sz="2400" dirty="0"/>
              <a:t> </a:t>
            </a:r>
            <a:r>
              <a:rPr lang="ru-RU" sz="2400" dirty="0" err="1"/>
              <a:t>шамамен</a:t>
            </a:r>
            <a:r>
              <a:rPr lang="ru-RU" sz="2400" dirty="0"/>
              <a:t> 10¹⁰ – 10¹² </a:t>
            </a:r>
            <a:r>
              <a:rPr lang="ru-RU" sz="2400" dirty="0" err="1"/>
              <a:t>әр</a:t>
            </a:r>
            <a:r>
              <a:rPr lang="ru-RU" sz="2400" dirty="0"/>
              <a:t> </a:t>
            </a:r>
            <a:r>
              <a:rPr lang="ru-RU" sz="2400" dirty="0" err="1"/>
              <a:t>түрлі</a:t>
            </a:r>
            <a:r>
              <a:rPr lang="ru-RU" sz="2400" dirty="0"/>
              <a:t> </a:t>
            </a:r>
            <a:r>
              <a:rPr lang="ru-RU" sz="2400" dirty="0" err="1"/>
              <a:t>белоктар</a:t>
            </a:r>
            <a:r>
              <a:rPr lang="ru-RU" sz="2400" dirty="0"/>
              <a:t> </a:t>
            </a:r>
            <a:r>
              <a:rPr lang="ru-RU" sz="2400" dirty="0" err="1"/>
              <a:t>кездеседі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Олар</a:t>
            </a:r>
            <a:r>
              <a:rPr lang="ru-RU" sz="2400" dirty="0"/>
              <a:t> 10⁶ </a:t>
            </a:r>
            <a:r>
              <a:rPr lang="ru-RU" sz="2400" dirty="0" err="1"/>
              <a:t>тірі</a:t>
            </a:r>
            <a:r>
              <a:rPr lang="ru-RU" sz="2400" dirty="0"/>
              <a:t> </a:t>
            </a:r>
            <a:r>
              <a:rPr lang="ru-RU" sz="2400" dirty="0" err="1"/>
              <a:t>заттардың</a:t>
            </a:r>
            <a:r>
              <a:rPr lang="ru-RU" sz="2400" dirty="0"/>
              <a:t> </a:t>
            </a:r>
            <a:r>
              <a:rPr lang="ru-RU" sz="2400" dirty="0" err="1"/>
              <a:t>өмір</a:t>
            </a:r>
            <a:r>
              <a:rPr lang="ru-RU" sz="2400" dirty="0"/>
              <a:t> </a:t>
            </a:r>
            <a:r>
              <a:rPr lang="ru-RU" sz="2400" dirty="0" err="1"/>
              <a:t>сүруін</a:t>
            </a:r>
            <a:r>
              <a:rPr lang="ru-RU" sz="2400" dirty="0"/>
              <a:t>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A3123-4165-43C1-1E26-25C001F4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5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BC4965-A508-DB45-CD5C-D8E6A86B2EA0}"/>
              </a:ext>
            </a:extLst>
          </p:cNvPr>
          <p:cNvSpPr txBox="1"/>
          <p:nvPr/>
        </p:nvSpPr>
        <p:spPr>
          <a:xfrm>
            <a:off x="803672" y="377815"/>
            <a:ext cx="914042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ru-RU" sz="2400" b="1" dirty="0" err="1">
                <a:solidFill>
                  <a:srgbClr val="C00000"/>
                </a:solidFill>
              </a:rPr>
              <a:t>Ақуыздардың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қызметтері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</a:p>
          <a:p>
            <a:pPr algn="just">
              <a:spcBef>
                <a:spcPts val="600"/>
              </a:spcBef>
              <a:buNone/>
            </a:pPr>
            <a:endParaRPr lang="ru-RU" sz="900" dirty="0">
              <a:solidFill>
                <a:srgbClr val="C0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i="1" dirty="0" err="1">
                <a:solidFill>
                  <a:srgbClr val="0070C0"/>
                </a:solidFill>
              </a:rPr>
              <a:t>Құрылымдық</a:t>
            </a:r>
            <a:r>
              <a:rPr lang="ru-RU" sz="2400" dirty="0"/>
              <a:t> (</a:t>
            </a:r>
            <a:r>
              <a:rPr lang="ru-RU" sz="2400" dirty="0" err="1"/>
              <a:t>пластикалық</a:t>
            </a:r>
            <a:r>
              <a:rPr lang="ru-RU" sz="2400" dirty="0"/>
              <a:t>, </a:t>
            </a:r>
            <a:r>
              <a:rPr lang="ru-RU" sz="2400" dirty="0" err="1"/>
              <a:t>тірек</a:t>
            </a:r>
            <a:r>
              <a:rPr lang="ru-RU" sz="2400" dirty="0"/>
              <a:t>) – </a:t>
            </a:r>
            <a:r>
              <a:rPr lang="ru-RU" sz="2400" dirty="0" err="1"/>
              <a:t>ақуыздар</a:t>
            </a:r>
            <a:r>
              <a:rPr lang="ru-RU" sz="2400" dirty="0"/>
              <a:t> </a:t>
            </a:r>
            <a:r>
              <a:rPr lang="ru-RU" sz="2400" dirty="0" err="1"/>
              <a:t>адамның</a:t>
            </a:r>
            <a:r>
              <a:rPr lang="ru-RU" sz="2400" dirty="0"/>
              <a:t>, </a:t>
            </a:r>
            <a:r>
              <a:rPr lang="ru-RU" sz="2400" dirty="0" err="1"/>
              <a:t>өсімдіктердің</a:t>
            </a:r>
            <a:r>
              <a:rPr lang="ru-RU" sz="2400" dirty="0"/>
              <a:t>, </a:t>
            </a:r>
            <a:r>
              <a:rPr lang="ru-RU" sz="2400" dirty="0" err="1"/>
              <a:t>вирустардың</a:t>
            </a:r>
            <a:r>
              <a:rPr lang="ru-RU" sz="2400" dirty="0"/>
              <a:t>, </a:t>
            </a:r>
            <a:r>
              <a:rPr lang="ru-RU" sz="2400" dirty="0" err="1"/>
              <a:t>микроорганизмдердің</a:t>
            </a:r>
            <a:r>
              <a:rPr lang="ru-RU" sz="2400" dirty="0"/>
              <a:t> </a:t>
            </a:r>
            <a:r>
              <a:rPr lang="ru-RU" sz="2400" dirty="0" err="1"/>
              <a:t>құрылымдық</a:t>
            </a:r>
            <a:r>
              <a:rPr lang="ru-RU" sz="2400" dirty="0"/>
              <a:t> </a:t>
            </a:r>
            <a:r>
              <a:rPr lang="ru-RU" sz="2400" dirty="0" err="1"/>
              <a:t>негізін</a:t>
            </a:r>
            <a:r>
              <a:rPr lang="ru-RU" sz="2400" dirty="0"/>
              <a:t> салады.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i="1" dirty="0" err="1">
                <a:solidFill>
                  <a:srgbClr val="0070C0"/>
                </a:solidFill>
              </a:rPr>
              <a:t>Катализдік</a:t>
            </a:r>
            <a:r>
              <a:rPr lang="ru-RU" sz="2400" dirty="0"/>
              <a:t> – </a:t>
            </a:r>
            <a:r>
              <a:rPr lang="ru-RU" sz="2400" dirty="0" err="1"/>
              <a:t>ақуыздар</a:t>
            </a:r>
            <a:r>
              <a:rPr lang="ru-RU" sz="2400" dirty="0"/>
              <a:t> </a:t>
            </a:r>
            <a:r>
              <a:rPr lang="ru-RU" sz="2400" dirty="0" err="1"/>
              <a:t>биокатализаторлық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көрсетіп</a:t>
            </a:r>
            <a:r>
              <a:rPr lang="ru-RU" sz="2400" dirty="0"/>
              <a:t>, </a:t>
            </a:r>
            <a:r>
              <a:rPr lang="ru-RU" sz="2400" dirty="0" err="1"/>
              <a:t>ағзада</a:t>
            </a:r>
            <a:r>
              <a:rPr lang="ru-RU" sz="2400" dirty="0"/>
              <a:t> </a:t>
            </a:r>
            <a:r>
              <a:rPr lang="ru-RU" sz="2400" dirty="0" err="1"/>
              <a:t>биологиялық</a:t>
            </a:r>
            <a:r>
              <a:rPr lang="ru-RU" sz="2400" dirty="0"/>
              <a:t> </a:t>
            </a:r>
            <a:r>
              <a:rPr lang="ru-RU" sz="2400" dirty="0" err="1"/>
              <a:t>процестерді</a:t>
            </a:r>
            <a:r>
              <a:rPr lang="ru-RU" sz="2400" dirty="0"/>
              <a:t> </a:t>
            </a:r>
            <a:r>
              <a:rPr lang="ru-RU" sz="2400" dirty="0" err="1"/>
              <a:t>жылдамдатады</a:t>
            </a:r>
            <a:r>
              <a:rPr lang="ru-RU" sz="2400" dirty="0"/>
              <a:t> (</a:t>
            </a:r>
            <a:r>
              <a:rPr lang="ru-RU" sz="2400" dirty="0" err="1"/>
              <a:t>ферменттер</a:t>
            </a:r>
            <a:r>
              <a:rPr lang="ru-RU" sz="2400" dirty="0"/>
              <a:t>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i="1" dirty="0" err="1">
                <a:solidFill>
                  <a:srgbClr val="0070C0"/>
                </a:solidFill>
              </a:rPr>
              <a:t>Энергетикалық</a:t>
            </a:r>
            <a:r>
              <a:rPr lang="ru-RU" sz="2400" dirty="0"/>
              <a:t> – </a:t>
            </a:r>
            <a:r>
              <a:rPr lang="ru-RU" sz="2400" dirty="0" err="1"/>
              <a:t>ақуыздар</a:t>
            </a:r>
            <a:r>
              <a:rPr lang="ru-RU" sz="2400" dirty="0"/>
              <a:t> </a:t>
            </a:r>
            <a:r>
              <a:rPr lang="ru-RU" sz="2400" dirty="0" err="1"/>
              <a:t>адамға</a:t>
            </a:r>
            <a:r>
              <a:rPr lang="ru-RU" sz="2400" dirty="0"/>
              <a:t> </a:t>
            </a:r>
            <a:r>
              <a:rPr lang="ru-RU" sz="2400" dirty="0" err="1"/>
              <a:t>қажетті</a:t>
            </a:r>
            <a:r>
              <a:rPr lang="ru-RU" sz="2400" dirty="0"/>
              <a:t> </a:t>
            </a:r>
            <a:r>
              <a:rPr lang="ru-RU" sz="2400" dirty="0" err="1"/>
              <a:t>энергияның</a:t>
            </a:r>
            <a:r>
              <a:rPr lang="ru-RU" sz="2400" dirty="0"/>
              <a:t> 10% </a:t>
            </a:r>
            <a:r>
              <a:rPr lang="ru-RU" sz="2400" dirty="0" err="1"/>
              <a:t>қамтамасыз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b="1" i="1" dirty="0" err="1">
                <a:solidFill>
                  <a:srgbClr val="0070C0"/>
                </a:solidFill>
              </a:rPr>
              <a:t>Тасымалдау</a:t>
            </a:r>
            <a:r>
              <a:rPr lang="ru-RU" sz="2400" dirty="0"/>
              <a:t> – </a:t>
            </a:r>
            <a:r>
              <a:rPr lang="ru-RU" sz="2400" dirty="0" err="1"/>
              <a:t>ақуыздар</a:t>
            </a:r>
            <a:r>
              <a:rPr lang="ru-RU" sz="2400" dirty="0"/>
              <a:t> суда </a:t>
            </a:r>
            <a:r>
              <a:rPr lang="ru-RU" sz="2400" dirty="0" err="1"/>
              <a:t>ерімейтін</a:t>
            </a:r>
            <a:r>
              <a:rPr lang="ru-RU" sz="2400" dirty="0"/>
              <a:t> </a:t>
            </a:r>
            <a:r>
              <a:rPr lang="ru-RU" sz="2400" dirty="0" err="1"/>
              <a:t>заттарды</a:t>
            </a:r>
            <a:r>
              <a:rPr lang="ru-RU" sz="2400" dirty="0"/>
              <a:t> (</a:t>
            </a:r>
            <a:r>
              <a:rPr lang="en-US" sz="2400" dirty="0"/>
              <a:t>Vit-</a:t>
            </a:r>
            <a:r>
              <a:rPr lang="ru-RU" sz="2400" dirty="0" err="1"/>
              <a:t>ді</a:t>
            </a:r>
            <a:r>
              <a:rPr lang="ru-RU" sz="2400" dirty="0"/>
              <a:t>, </a:t>
            </a:r>
            <a:r>
              <a:rPr lang="en-US" sz="2400" dirty="0"/>
              <a:t>Me, </a:t>
            </a:r>
            <a:r>
              <a:rPr lang="ru-RU" sz="2400" dirty="0" err="1"/>
              <a:t>липидтерді</a:t>
            </a:r>
            <a:r>
              <a:rPr lang="ru-RU" sz="2400" dirty="0"/>
              <a:t>, </a:t>
            </a:r>
            <a:r>
              <a:rPr lang="ru-RU" sz="2400" dirty="0" err="1"/>
              <a:t>газдарды</a:t>
            </a:r>
            <a:r>
              <a:rPr lang="ru-RU" sz="2400" dirty="0"/>
              <a:t>)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биологиялық</a:t>
            </a:r>
            <a:r>
              <a:rPr lang="ru-RU" sz="2400" dirty="0"/>
              <a:t> </a:t>
            </a:r>
            <a:r>
              <a:rPr lang="ru-RU" sz="2400" dirty="0" err="1"/>
              <a:t>сұйықтар</a:t>
            </a:r>
            <a:r>
              <a:rPr lang="ru-RU" sz="2400" dirty="0"/>
              <a:t> </a:t>
            </a:r>
            <a:r>
              <a:rPr lang="ru-RU" sz="2400" dirty="0" err="1"/>
              <a:t>арқылы</a:t>
            </a:r>
            <a:r>
              <a:rPr lang="ru-RU" sz="2400" dirty="0"/>
              <a:t> </a:t>
            </a:r>
            <a:r>
              <a:rPr lang="ru-RU" sz="2400" dirty="0" err="1"/>
              <a:t>тасымалдауға</a:t>
            </a:r>
            <a:r>
              <a:rPr lang="ru-RU" sz="2400" dirty="0"/>
              <a:t> </a:t>
            </a:r>
            <a:r>
              <a:rPr lang="ru-RU" sz="2400" dirty="0" err="1"/>
              <a:t>қатысады</a:t>
            </a:r>
            <a:r>
              <a:rPr lang="ru-RU" sz="2400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910832-58A5-AA13-192A-2FA414C7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31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B587E80B-FEBA-E3F0-535E-DCB7DEE85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1" y="893105"/>
            <a:ext cx="9729787" cy="558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4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</a:rPr>
              <a:t>Қорғаныштық</a:t>
            </a:r>
            <a:b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а)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Ағзаға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"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бөтен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" – 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антиген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түскенде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организмде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антиденелер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түзіледі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Түзілген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антиген-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антидене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комплексі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лизис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арқылы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шығарылады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  <a:b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Мысалы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плазмасының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альбуминдері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дәрілерді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байланыстырады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71463" marR="0" lvl="0" indent="-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</a:pPr>
            <a:r>
              <a:rPr kumimoji="0" lang="kk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ә) </a:t>
            </a: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Фибриноген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сарысуының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ақуызы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;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ұюына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қатысады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ағзаны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kk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қ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ансыраудан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сақтайды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71463" marR="0" lvl="0" indent="-271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</a:pPr>
            <a:r>
              <a:rPr kumimoji="0" lang="kk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б) </a:t>
            </a:r>
            <a:r>
              <a:rPr kumimoji="0" lang="ru-KZ" altLang="ru-KZ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Интерферондар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–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жасушаішілік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ферменттердің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синтезін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төмендету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арқылы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вирустық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белоктардың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түзілуін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тоқтатады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KZ" altLang="ru-KZ" sz="2400" b="1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</a:rPr>
              <a:t>Механикалық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жыртылу-созылу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–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жүрек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бұлшық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етінің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жиырылуын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тыныс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алу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ішек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жолдарының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перистальтикасын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және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басқа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да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бұлшық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ет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тінінің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жиырылып-созылуын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қамтамасыз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етеді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(миозин, актин).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D393DB-2D48-18D1-C97C-3B88189D7B89}"/>
              </a:ext>
            </a:extLst>
          </p:cNvPr>
          <p:cNvSpPr txBox="1"/>
          <p:nvPr/>
        </p:nvSpPr>
        <p:spPr>
          <a:xfrm>
            <a:off x="857251" y="272534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>
                <a:solidFill>
                  <a:srgbClr val="C00000"/>
                </a:solidFill>
              </a:rPr>
              <a:t>Ақуыздардың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қызметтері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A376C-21EB-2E1D-FAFE-79441B4C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78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C72889-AF1F-40BE-357E-993EFA18C9E3}"/>
              </a:ext>
            </a:extLst>
          </p:cNvPr>
          <p:cNvSpPr txBox="1"/>
          <p:nvPr/>
        </p:nvSpPr>
        <p:spPr>
          <a:xfrm>
            <a:off x="989409" y="650439"/>
            <a:ext cx="91690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err="1">
                <a:solidFill>
                  <a:srgbClr val="C00000"/>
                </a:solidFill>
              </a:rPr>
              <a:t>Ақуыздардың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қызметтері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</a:p>
          <a:p>
            <a:pPr algn="just">
              <a:buNone/>
            </a:pPr>
            <a:endParaRPr lang="ru-RU" sz="2400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i="1" dirty="0" err="1">
                <a:solidFill>
                  <a:srgbClr val="0070C0"/>
                </a:solidFill>
              </a:rPr>
              <a:t>Реттеуші</a:t>
            </a:r>
            <a:r>
              <a:rPr lang="ru-RU" sz="2400" dirty="0"/>
              <a:t> – </a:t>
            </a:r>
            <a:r>
              <a:rPr lang="ru-RU" sz="2400" dirty="0" err="1"/>
              <a:t>кейбір</a:t>
            </a:r>
            <a:r>
              <a:rPr lang="ru-RU" sz="2400" dirty="0"/>
              <a:t> </a:t>
            </a:r>
            <a:r>
              <a:rPr lang="ru-RU" sz="2400" dirty="0" err="1"/>
              <a:t>гормондар</a:t>
            </a:r>
            <a:r>
              <a:rPr lang="ru-RU" sz="2400" dirty="0"/>
              <a:t> </a:t>
            </a:r>
            <a:r>
              <a:rPr lang="ru-RU" sz="2400" dirty="0" err="1"/>
              <a:t>табиғаты</a:t>
            </a:r>
            <a:r>
              <a:rPr lang="ru-RU" sz="2400" dirty="0"/>
              <a:t> </a:t>
            </a:r>
            <a:r>
              <a:rPr lang="ru-RU" sz="2400" dirty="0" err="1"/>
              <a:t>жағынан</a:t>
            </a:r>
            <a:r>
              <a:rPr lang="ru-RU" sz="2400" dirty="0"/>
              <a:t> </a:t>
            </a:r>
            <a:r>
              <a:rPr lang="ru-RU" sz="2400" dirty="0" err="1"/>
              <a:t>ақуыздар</a:t>
            </a:r>
            <a:r>
              <a:rPr lang="ru-RU" sz="2400" dirty="0"/>
              <a:t>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табылады</a:t>
            </a:r>
            <a:r>
              <a:rPr lang="ru-RU" sz="2400" dirty="0"/>
              <a:t> (инсулин, паратгормон, СТГ – </a:t>
            </a:r>
            <a:r>
              <a:rPr lang="ru-RU" sz="2400" dirty="0" err="1"/>
              <a:t>өсу</a:t>
            </a:r>
            <a:r>
              <a:rPr lang="ru-RU" sz="2400" dirty="0"/>
              <a:t> гормоны); </a:t>
            </a:r>
            <a:r>
              <a:rPr lang="ru-RU" sz="2400" dirty="0" err="1"/>
              <a:t>қышқыл-сілтілі</a:t>
            </a:r>
            <a:r>
              <a:rPr lang="ru-RU" sz="2400" dirty="0"/>
              <a:t> тепе-</a:t>
            </a:r>
            <a:r>
              <a:rPr lang="ru-RU" sz="2400" dirty="0" err="1"/>
              <a:t>теңдікті</a:t>
            </a:r>
            <a:r>
              <a:rPr lang="ru-RU" sz="2400" dirty="0"/>
              <a:t> </a:t>
            </a:r>
            <a:r>
              <a:rPr lang="ru-RU" sz="2400" dirty="0" err="1"/>
              <a:t>реттеуге</a:t>
            </a:r>
            <a:r>
              <a:rPr lang="ru-RU" sz="2400" dirty="0"/>
              <a:t> </a:t>
            </a:r>
            <a:r>
              <a:rPr lang="ru-RU" sz="2400" dirty="0" err="1"/>
              <a:t>қатысады</a:t>
            </a:r>
            <a:r>
              <a:rPr lang="ru-RU" sz="24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i="1" dirty="0" err="1">
                <a:solidFill>
                  <a:srgbClr val="0070C0"/>
                </a:solidFill>
              </a:rPr>
              <a:t>Электротрансформациялық</a:t>
            </a:r>
            <a:r>
              <a:rPr lang="ru-RU" sz="2400" dirty="0"/>
              <a:t> – </a:t>
            </a:r>
            <a:r>
              <a:rPr lang="ru-RU" sz="2400" dirty="0" err="1"/>
              <a:t>ақуыздар</a:t>
            </a:r>
            <a:r>
              <a:rPr lang="ru-RU" sz="2400" dirty="0"/>
              <a:t> </a:t>
            </a:r>
            <a:r>
              <a:rPr lang="ru-RU" sz="2400" dirty="0" err="1"/>
              <a:t>электрлік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осмостық</a:t>
            </a:r>
            <a:r>
              <a:rPr lang="ru-RU" sz="2400" dirty="0"/>
              <a:t> </a:t>
            </a:r>
            <a:r>
              <a:rPr lang="ru-RU" sz="2400" dirty="0" err="1"/>
              <a:t>энергиясын</a:t>
            </a:r>
            <a:r>
              <a:rPr lang="ru-RU" sz="2400" dirty="0"/>
              <a:t> АТФ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энергиясына</a:t>
            </a:r>
            <a:r>
              <a:rPr lang="ru-RU" sz="2400" dirty="0"/>
              <a:t> </a:t>
            </a:r>
            <a:r>
              <a:rPr lang="ru-RU" sz="2400" dirty="0" err="1"/>
              <a:t>айналуына</a:t>
            </a:r>
            <a:r>
              <a:rPr lang="ru-RU" sz="2400" dirty="0"/>
              <a:t> </a:t>
            </a:r>
            <a:r>
              <a:rPr lang="ru-RU" sz="2400" dirty="0" err="1"/>
              <a:t>қатысады</a:t>
            </a:r>
            <a:r>
              <a:rPr lang="ru-RU" sz="24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400" b="1" i="1" dirty="0" err="1">
                <a:solidFill>
                  <a:srgbClr val="0070C0"/>
                </a:solidFill>
              </a:rPr>
              <a:t>Генетикалық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– </a:t>
            </a:r>
            <a:r>
              <a:rPr lang="ru-RU" sz="2400" dirty="0" err="1"/>
              <a:t>тұқым</a:t>
            </a:r>
            <a:r>
              <a:rPr lang="ru-RU" sz="2400" dirty="0"/>
              <a:t> </a:t>
            </a:r>
            <a:r>
              <a:rPr lang="ru-RU" sz="2400" dirty="0" err="1"/>
              <a:t>қуалау</a:t>
            </a:r>
            <a:r>
              <a:rPr lang="ru-RU" sz="2400" dirty="0"/>
              <a:t> </a:t>
            </a:r>
            <a:r>
              <a:rPr lang="ru-RU" sz="2400" dirty="0" err="1"/>
              <a:t>белгілерінің</a:t>
            </a:r>
            <a:r>
              <a:rPr lang="ru-RU" sz="2400" dirty="0"/>
              <a:t> </a:t>
            </a:r>
            <a:r>
              <a:rPr lang="ru-RU" sz="2400" dirty="0" err="1"/>
              <a:t>берілуіне</a:t>
            </a:r>
            <a:r>
              <a:rPr lang="ru-RU" sz="2400" dirty="0"/>
              <a:t> (репликация, транскрипция) </a:t>
            </a:r>
            <a:r>
              <a:rPr lang="ru-RU" sz="2400" dirty="0" err="1"/>
              <a:t>қатысады</a:t>
            </a:r>
            <a:r>
              <a:rPr lang="ru-RU" sz="2400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C7EC04-CB25-6D25-CBE8-8E0C38AE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23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651" y="215440"/>
            <a:ext cx="11284698" cy="581388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89AF14-C690-8576-15D0-E4EDB90D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65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64663A-33FE-33BA-7AE6-F1F7E8083FAE}"/>
              </a:ext>
            </a:extLst>
          </p:cNvPr>
          <p:cNvSpPr txBox="1"/>
          <p:nvPr/>
        </p:nvSpPr>
        <p:spPr>
          <a:xfrm>
            <a:off x="889398" y="117693"/>
            <a:ext cx="855464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АҚУЫЗДАРДЫҢ ЖАЛПЫ ҚАСИЕТТЕРІ</a:t>
            </a:r>
          </a:p>
          <a:p>
            <a:pPr>
              <a:buNone/>
            </a:pPr>
            <a:endParaRPr lang="ru-RU" sz="2400" dirty="0"/>
          </a:p>
          <a:p>
            <a:pPr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</a:rPr>
              <a:t>Құрамына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кіретін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элементтердің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біркелкі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болуы</a:t>
            </a:r>
            <a:br>
              <a:rPr lang="ru-RU" sz="2400" dirty="0"/>
            </a:br>
            <a:r>
              <a:rPr lang="en-US" sz="2400" dirty="0"/>
              <a:t>                      C = 53%</a:t>
            </a:r>
            <a:br>
              <a:rPr lang="en-US" sz="2400" dirty="0"/>
            </a:br>
            <a:r>
              <a:rPr lang="en-US" sz="2400" dirty="0"/>
              <a:t>                      H = 7%</a:t>
            </a:r>
            <a:br>
              <a:rPr lang="en-US" sz="2400" dirty="0"/>
            </a:br>
            <a:r>
              <a:rPr lang="en-US" sz="2400" dirty="0"/>
              <a:t>                      N = 16%</a:t>
            </a:r>
            <a:br>
              <a:rPr lang="en-US" sz="2400" dirty="0"/>
            </a:br>
            <a:r>
              <a:rPr lang="en-US" sz="2400" dirty="0"/>
              <a:t>                      O = 22%</a:t>
            </a:r>
            <a:br>
              <a:rPr lang="en-US" sz="2400" dirty="0"/>
            </a:br>
            <a:r>
              <a:rPr lang="en-US" sz="2400" dirty="0"/>
              <a:t>                      S  = 2%</a:t>
            </a:r>
            <a:endParaRPr lang="kk-KZ" sz="2400" dirty="0"/>
          </a:p>
          <a:p>
            <a:pPr>
              <a:buFont typeface="+mj-lt"/>
              <a:buAutoNum type="arabicPeriod"/>
            </a:pPr>
            <a:r>
              <a:rPr lang="ru-RU" sz="2400" b="1" dirty="0" err="1">
                <a:solidFill>
                  <a:srgbClr val="0070C0"/>
                </a:solidFill>
              </a:rPr>
              <a:t>Молекулалық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массасы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жоғары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болуы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 err="1"/>
              <a:t>Ақуыздардың</a:t>
            </a:r>
            <a:r>
              <a:rPr lang="ru-RU" sz="2400" dirty="0"/>
              <a:t> </a:t>
            </a:r>
            <a:r>
              <a:rPr lang="ru-RU" sz="2400" dirty="0" err="1"/>
              <a:t>массасы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болғандықтан</a:t>
            </a:r>
            <a:r>
              <a:rPr lang="ru-RU" sz="2400" dirty="0"/>
              <a:t> </a:t>
            </a:r>
            <a:r>
              <a:rPr lang="ru-RU" sz="2400" dirty="0" err="1"/>
              <a:t>агрегаттар</a:t>
            </a:r>
            <a:r>
              <a:rPr lang="ru-RU" sz="2400" dirty="0"/>
              <a:t> </a:t>
            </a:r>
            <a:r>
              <a:rPr lang="ru-RU" sz="2400" dirty="0" err="1"/>
              <a:t>түзуге</a:t>
            </a:r>
            <a:r>
              <a:rPr lang="ru-RU" sz="2400" dirty="0"/>
              <a:t> </a:t>
            </a:r>
            <a:r>
              <a:rPr lang="ru-RU" sz="2400" dirty="0" err="1"/>
              <a:t>бейім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кіші</a:t>
            </a:r>
            <a:r>
              <a:rPr lang="ru-RU" sz="2400" dirty="0"/>
              <a:t> </a:t>
            </a:r>
            <a:r>
              <a:rPr lang="ru-RU" sz="2400" dirty="0" err="1"/>
              <a:t>ақуыз</a:t>
            </a:r>
            <a:r>
              <a:rPr lang="ru-RU" sz="2400" dirty="0"/>
              <a:t> – </a:t>
            </a:r>
            <a:r>
              <a:rPr lang="ru-RU" sz="2400" i="1" dirty="0"/>
              <a:t>Протамин</a:t>
            </a:r>
            <a:r>
              <a:rPr lang="ru-RU" sz="2400" dirty="0"/>
              <a:t> – 6000 </a:t>
            </a:r>
            <a:r>
              <a:rPr lang="en-US" sz="2400" dirty="0"/>
              <a:t>D.</a:t>
            </a:r>
            <a:br>
              <a:rPr lang="en-US" sz="2400" dirty="0"/>
            </a:br>
            <a:r>
              <a:rPr lang="ru-RU" sz="2400" dirty="0" err="1"/>
              <a:t>М.м.</a:t>
            </a:r>
            <a:r>
              <a:rPr lang="ru-RU" sz="2400" dirty="0"/>
              <a:t> 12 700 – 10 000 000 </a:t>
            </a:r>
            <a:r>
              <a:rPr lang="en-US" sz="2400" dirty="0"/>
              <a:t>D.</a:t>
            </a:r>
            <a:endParaRPr lang="kk-KZ" sz="2400" dirty="0"/>
          </a:p>
          <a:p>
            <a:pPr>
              <a:buFont typeface="+mj-lt"/>
              <a:buAutoNum type="arabicPeriod"/>
            </a:pP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ru-RU" sz="2400" b="1" dirty="0" err="1">
                <a:solidFill>
                  <a:srgbClr val="0070C0"/>
                </a:solidFill>
              </a:rPr>
              <a:t>Ыдырау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өнімдерінің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ұқсастығы</a:t>
            </a:r>
            <a:br>
              <a:rPr lang="ru-RU" sz="2400" dirty="0"/>
            </a:br>
            <a:r>
              <a:rPr lang="ru-RU" sz="2400" dirty="0" err="1"/>
              <a:t>Ақуыздар</a:t>
            </a:r>
            <a:r>
              <a:rPr lang="ru-RU" sz="2400" dirty="0"/>
              <a:t> → </a:t>
            </a:r>
            <a:r>
              <a:rPr lang="ru-RU" sz="2400" dirty="0" err="1"/>
              <a:t>полипептидтер</a:t>
            </a:r>
            <a:r>
              <a:rPr lang="ru-RU" sz="2400" dirty="0"/>
              <a:t> → </a:t>
            </a:r>
            <a:r>
              <a:rPr lang="ru-RU" sz="2400" dirty="0" err="1"/>
              <a:t>пептидтер</a:t>
            </a:r>
            <a:r>
              <a:rPr lang="ru-RU" sz="2400" dirty="0"/>
              <a:t> → </a:t>
            </a:r>
            <a:r>
              <a:rPr lang="ru-RU" sz="2400" dirty="0" err="1"/>
              <a:t>аминқышқылдары</a:t>
            </a:r>
            <a:br>
              <a:rPr lang="ru-RU" sz="2400" dirty="0"/>
            </a:br>
            <a:r>
              <a:rPr lang="ru-RU" sz="2400" dirty="0"/>
              <a:t>  (50 АҚ </a:t>
            </a:r>
            <a:r>
              <a:rPr lang="en-US" sz="2400" dirty="0"/>
              <a:t>&lt;)</a:t>
            </a:r>
            <a:r>
              <a:rPr lang="ru-RU" sz="2400" dirty="0"/>
              <a:t>             (&gt; 50 АҚ)            (2–10 АҚ)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859B81-7140-0F61-8C6C-32163B16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D4A9E-AFEB-4B4C-9C67-1E9D0CF34D1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415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1262</Words>
  <Application>Microsoft Office PowerPoint</Application>
  <PresentationFormat>Широкоэкранный</PresentationFormat>
  <Paragraphs>122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Arial MT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Қышқылды АҚ-ның қасиеттеріне ортаның pH-ының әсері</vt:lpstr>
      <vt:lpstr>Негізді АҚ-ның қасиеттеріне ортаның pH-ының әсері</vt:lpstr>
      <vt:lpstr>Бейтарап АҚ-дың бейтарап ортадағы өзгерістері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40</cp:revision>
  <dcterms:created xsi:type="dcterms:W3CDTF">2022-09-01T18:30:30Z</dcterms:created>
  <dcterms:modified xsi:type="dcterms:W3CDTF">2025-09-19T22:06:26Z</dcterms:modified>
</cp:coreProperties>
</file>